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EE12AE6-6574-404B-A244-60E774109192}">
  <a:tblStyle styleId="{8EE12AE6-6574-404B-A244-60E7741091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d13d76f383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d13d76f383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d13d76f383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d13d76f383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d0e3e4a6b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d0e3e4a6b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c3a8a7a38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c3a8a7a38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d13d76f383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d13d76f383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d10076d4fd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d10076d4fd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10076d4fd_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d10076d4fd_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0e3e4a6b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d0e3e4a6b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s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x3D</a:t>
            </a:r>
            <a:r>
              <a:rPr lang="es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models’ family</a:t>
            </a:r>
            <a:r>
              <a:rPr baseline="30000" lang="es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[3]</a:t>
            </a:r>
            <a:r>
              <a:rPr lang="es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are a group of architectures that progressively expand a reduced 2D image classification network along multiple network axes to find the most efficient configura</a:t>
            </a:r>
            <a:r>
              <a:rPr lang="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tion. The main difference the x3D-xs and the x3D-s is that the latest includes more expansion steps together with a finally contraction step to ensure the lower GFLOPs number.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d10076d4fd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d10076d4fd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10076d4f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10076d4f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15715f8a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d15715f8a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Positive Impact on Certain Actions by using Optical Flow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" sz="1200">
                <a:solidFill>
                  <a:schemeClr val="dk1"/>
                </a:solidFill>
              </a:rPr>
              <a:t>Dynamic Motion Patterns</a:t>
            </a:r>
            <a:r>
              <a:rPr lang="es" sz="1200">
                <a:solidFill>
                  <a:schemeClr val="dk1"/>
                </a:solidFill>
              </a:rPr>
              <a:t>: Classes like jump, cartwheel and punch involved rapid and dynamic motion patterns which are well-captured by optical flow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" sz="1200">
                <a:solidFill>
                  <a:schemeClr val="dk1"/>
                </a:solidFill>
              </a:rPr>
              <a:t>Spatial-Temporal Relationships</a:t>
            </a:r>
            <a:r>
              <a:rPr lang="es" sz="1200">
                <a:solidFill>
                  <a:schemeClr val="dk1"/>
                </a:solidFill>
              </a:rPr>
              <a:t>: Actions such as turn and eat may involve spatial-temporal relationships that are better represented by optical flow features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" sz="1200">
                <a:solidFill>
                  <a:schemeClr val="dk1"/>
                </a:solidFill>
              </a:rPr>
              <a:t>Consistency in Motion Direction: </a:t>
            </a:r>
            <a:r>
              <a:rPr lang="es" sz="1200">
                <a:solidFill>
                  <a:schemeClr val="dk1"/>
                </a:solidFill>
              </a:rPr>
              <a:t>Actions that involve consistent motion directions, such as punch or cartwheel, may benefit from optical flow’s ability to highlight directional motion patterns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" sz="1200">
                <a:solidFill>
                  <a:schemeClr val="dk1"/>
                </a:solidFill>
              </a:rPr>
            </a:br>
            <a:r>
              <a:rPr b="1" lang="es" sz="1200">
                <a:solidFill>
                  <a:schemeClr val="dk1"/>
                </a:solidFill>
              </a:rPr>
              <a:t>Challenges Limiting Optical Flow Performance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" sz="1200">
                <a:solidFill>
                  <a:schemeClr val="dk1"/>
                </a:solidFill>
              </a:rPr>
              <a:t>Limited Motion Information</a:t>
            </a:r>
            <a:r>
              <a:rPr lang="es" sz="1200">
                <a:solidFill>
                  <a:schemeClr val="dk1"/>
                </a:solidFill>
              </a:rPr>
              <a:t>: Classes like ride_bikes, kick_ball and ride_horse may involve continuous and smooth motion patterns where OF may struggle to extract meaningful features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" sz="1200">
                <a:solidFill>
                  <a:schemeClr val="dk1"/>
                </a:solidFill>
              </a:rPr>
              <a:t>Complex Background Interference</a:t>
            </a:r>
            <a:r>
              <a:rPr lang="es" sz="1200">
                <a:solidFill>
                  <a:schemeClr val="dk1"/>
                </a:solidFill>
              </a:rPr>
              <a:t>: Actions such as catch and push often involve interactions with complex backgrounds or objects and OF might capture background motion leading to noise in the OF features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" sz="1200">
                <a:solidFill>
                  <a:schemeClr val="dk1"/>
                </a:solidFill>
              </a:rPr>
              <a:t>Limited Discriminative Motion</a:t>
            </a:r>
            <a:r>
              <a:rPr lang="es" sz="1200">
                <a:solidFill>
                  <a:schemeClr val="dk1"/>
                </a:solidFill>
              </a:rPr>
              <a:t>: Certain classes may involve motion patterns that are less distinctive compared to other actions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d0e3e4a6b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d0e3e4a6b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200">
                <a:solidFill>
                  <a:schemeClr val="dk1"/>
                </a:solidFill>
              </a:rPr>
              <a:t>Positive Impact on Certain Actions by using Optical Flow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" sz="1200">
                <a:solidFill>
                  <a:schemeClr val="dk1"/>
                </a:solidFill>
              </a:rPr>
              <a:t>Dynamic Motion Patterns</a:t>
            </a:r>
            <a:r>
              <a:rPr lang="es" sz="1200">
                <a:solidFill>
                  <a:schemeClr val="dk1"/>
                </a:solidFill>
              </a:rPr>
              <a:t>: Classes like jump, cartwheel and punch involved rapid and dynamic motion patterns which are well-captured by optical flow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" sz="1200">
                <a:solidFill>
                  <a:schemeClr val="dk1"/>
                </a:solidFill>
              </a:rPr>
              <a:t>Spatial-Temporal Relationships</a:t>
            </a:r>
            <a:r>
              <a:rPr lang="es" sz="1200">
                <a:solidFill>
                  <a:schemeClr val="dk1"/>
                </a:solidFill>
              </a:rPr>
              <a:t>: Actions such as turn and eat may involve spatial-temporal relationships that are better represented by optical flow features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" sz="1200">
                <a:solidFill>
                  <a:schemeClr val="dk1"/>
                </a:solidFill>
              </a:rPr>
              <a:t>Consistency in Motion Direction: </a:t>
            </a:r>
            <a:r>
              <a:rPr lang="es" sz="1200">
                <a:solidFill>
                  <a:schemeClr val="dk1"/>
                </a:solidFill>
              </a:rPr>
              <a:t>Actions that involve consistent motion directions, such as punch or cartwheel, may benefit from optical flow’s ability to highlight directional motion patterns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s" sz="1200">
                <a:solidFill>
                  <a:schemeClr val="dk1"/>
                </a:solidFill>
              </a:rPr>
            </a:br>
            <a:r>
              <a:rPr b="1" lang="es" sz="1200">
                <a:solidFill>
                  <a:schemeClr val="dk1"/>
                </a:solidFill>
              </a:rPr>
              <a:t>Challenges Limiting Optical Flow Performance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" sz="1200">
                <a:solidFill>
                  <a:schemeClr val="dk1"/>
                </a:solidFill>
              </a:rPr>
              <a:t>Limited Motion Information</a:t>
            </a:r>
            <a:r>
              <a:rPr lang="es" sz="1200">
                <a:solidFill>
                  <a:schemeClr val="dk1"/>
                </a:solidFill>
              </a:rPr>
              <a:t>: Classes like ride_bikes, kick_ball and ride_horse may involve continuous and smooth motion patterns where OF may struggle to extract meaningful features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" sz="1200">
                <a:solidFill>
                  <a:schemeClr val="dk1"/>
                </a:solidFill>
              </a:rPr>
              <a:t>Complex Background Interference</a:t>
            </a:r>
            <a:r>
              <a:rPr lang="es" sz="1200">
                <a:solidFill>
                  <a:schemeClr val="dk1"/>
                </a:solidFill>
              </a:rPr>
              <a:t>: Actions such as catch and push often involve interactions with complex backgrounds or objects and OF might capture background motion leading to noise in the OF features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" sz="1200">
                <a:solidFill>
                  <a:schemeClr val="dk1"/>
                </a:solidFill>
              </a:rPr>
              <a:t>Limited Discriminative Motion</a:t>
            </a:r>
            <a:r>
              <a:rPr lang="es" sz="1200">
                <a:solidFill>
                  <a:schemeClr val="dk1"/>
                </a:solidFill>
              </a:rPr>
              <a:t>: Certain classes may involve motion patterns that are less distinctive compared to other actions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0e3e4a6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0e3e4a6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millor surt perq potser en aquelles classes on RGB falla, el OF pot donar mes informació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7.png"/><Relationship Id="rId5" Type="http://schemas.openxmlformats.org/officeDocument/2006/relationships/image" Target="../media/image1.jpg"/><Relationship Id="rId6" Type="http://schemas.openxmlformats.org/officeDocument/2006/relationships/hyperlink" Target="https://doi.org/10.48550/arXiv.2004.04730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3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gif"/><Relationship Id="rId4" Type="http://schemas.openxmlformats.org/officeDocument/2006/relationships/image" Target="../media/image13.gif"/><Relationship Id="rId5" Type="http://schemas.openxmlformats.org/officeDocument/2006/relationships/image" Target="../media/image8.gif"/><Relationship Id="rId6" Type="http://schemas.openxmlformats.org/officeDocument/2006/relationships/image" Target="../media/image17.gif"/><Relationship Id="rId7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gianscuri/Action_Recognition_Two_Stream_HMDB51" TargetMode="External"/><Relationship Id="rId4" Type="http://schemas.openxmlformats.org/officeDocument/2006/relationships/hyperlink" Target="https://www.ipol.im/pub/art/2013/26/article_lr.pdf" TargetMode="External"/><Relationship Id="rId10" Type="http://schemas.openxmlformats.org/officeDocument/2006/relationships/image" Target="../media/image5.jpg"/><Relationship Id="rId9" Type="http://schemas.openxmlformats.org/officeDocument/2006/relationships/image" Target="../media/image3.jpg"/><Relationship Id="rId5" Type="http://schemas.openxmlformats.org/officeDocument/2006/relationships/image" Target="../media/image7.png"/><Relationship Id="rId6" Type="http://schemas.openxmlformats.org/officeDocument/2006/relationships/image" Target="../media/image1.jpg"/><Relationship Id="rId7" Type="http://schemas.openxmlformats.org/officeDocument/2006/relationships/image" Target="../media/image15.png"/><Relationship Id="rId8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i.org/10.48550/arXiv.2004.04730" TargetMode="External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gif"/><Relationship Id="rId4" Type="http://schemas.openxmlformats.org/officeDocument/2006/relationships/image" Target="../media/image11.png"/><Relationship Id="rId10" Type="http://schemas.openxmlformats.org/officeDocument/2006/relationships/image" Target="../media/image15.png"/><Relationship Id="rId9" Type="http://schemas.openxmlformats.org/officeDocument/2006/relationships/image" Target="../media/image22.gif"/><Relationship Id="rId5" Type="http://schemas.openxmlformats.org/officeDocument/2006/relationships/image" Target="../media/image39.gif"/><Relationship Id="rId6" Type="http://schemas.openxmlformats.org/officeDocument/2006/relationships/image" Target="../media/image16.gif"/><Relationship Id="rId7" Type="http://schemas.openxmlformats.org/officeDocument/2006/relationships/image" Target="../media/image29.gif"/><Relationship Id="rId8" Type="http://schemas.openxmlformats.org/officeDocument/2006/relationships/image" Target="../media/image1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Relationship Id="rId4" Type="http://schemas.openxmlformats.org/officeDocument/2006/relationships/image" Target="../media/image38.png"/><Relationship Id="rId9" Type="http://schemas.openxmlformats.org/officeDocument/2006/relationships/image" Target="../media/image15.png"/><Relationship Id="rId5" Type="http://schemas.openxmlformats.org/officeDocument/2006/relationships/image" Target="../media/image24.jpg"/><Relationship Id="rId6" Type="http://schemas.openxmlformats.org/officeDocument/2006/relationships/image" Target="../media/image23.jpg"/><Relationship Id="rId7" Type="http://schemas.openxmlformats.org/officeDocument/2006/relationships/image" Target="../media/image34.png"/><Relationship Id="rId8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4294967295" type="title"/>
          </p:nvPr>
        </p:nvSpPr>
        <p:spPr>
          <a:xfrm>
            <a:off x="1277850" y="0"/>
            <a:ext cx="6588300" cy="229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600">
                <a:solidFill>
                  <a:srgbClr val="6FBEAE"/>
                </a:solidFill>
              </a:rPr>
              <a:t>C6. V</a:t>
            </a:r>
            <a:r>
              <a:rPr b="1" lang="es" sz="4600">
                <a:solidFill>
                  <a:srgbClr val="6FBEAE"/>
                </a:solidFill>
              </a:rPr>
              <a:t>ideo Analysis</a:t>
            </a:r>
            <a:endParaRPr b="1" sz="4600">
              <a:solidFill>
                <a:srgbClr val="202020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6FBEAE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1700"/>
              </a:spcAft>
              <a:buNone/>
            </a:pPr>
            <a:r>
              <a:rPr b="1" lang="es" sz="2500">
                <a:solidFill>
                  <a:srgbClr val="45818E"/>
                </a:solidFill>
                <a:highlight>
                  <a:srgbClr val="FFFFFF"/>
                </a:highlight>
              </a:rPr>
              <a:t>Module Project:</a:t>
            </a:r>
            <a:r>
              <a:rPr lang="es" sz="2500">
                <a:solidFill>
                  <a:srgbClr val="45818E"/>
                </a:solidFill>
                <a:highlight>
                  <a:srgbClr val="FFFFFF"/>
                </a:highlight>
              </a:rPr>
              <a:t> </a:t>
            </a:r>
            <a:r>
              <a:rPr i="1" lang="es" sz="2500">
                <a:solidFill>
                  <a:srgbClr val="45818E"/>
                </a:solidFill>
                <a:highlight>
                  <a:srgbClr val="FFFFFF"/>
                </a:highlight>
              </a:rPr>
              <a:t>Human action recognition</a:t>
            </a:r>
            <a:endParaRPr i="1" sz="2500">
              <a:solidFill>
                <a:srgbClr val="45818E"/>
              </a:solidFill>
              <a:highlight>
                <a:srgbClr val="FFFFFF"/>
              </a:highlight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83400"/>
            <a:ext cx="9153525" cy="35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idx="4294967295" type="title"/>
          </p:nvPr>
        </p:nvSpPr>
        <p:spPr>
          <a:xfrm>
            <a:off x="631500" y="2189158"/>
            <a:ext cx="7881000" cy="11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990"/>
              <a:buNone/>
            </a:pPr>
            <a:r>
              <a:rPr b="1" lang="es" sz="1800">
                <a:solidFill>
                  <a:schemeClr val="accent5"/>
                </a:solidFill>
              </a:rPr>
              <a:t>TEAM 5</a:t>
            </a:r>
            <a:endParaRPr b="1" sz="180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700"/>
              </a:spcBef>
              <a:spcAft>
                <a:spcPts val="1700"/>
              </a:spcAft>
              <a:buSzPts val="990"/>
              <a:buNone/>
            </a:pPr>
            <a:r>
              <a:rPr lang="es" sz="1800">
                <a:solidFill>
                  <a:srgbClr val="134F5C"/>
                </a:solidFill>
              </a:rPr>
              <a:t>Marcos Frías · Àngel Herrero · Francisco A. Molina · Rosana Valero</a:t>
            </a:r>
            <a:endParaRPr i="1" sz="1215">
              <a:solidFill>
                <a:srgbClr val="202020"/>
              </a:solidFill>
              <a:highlight>
                <a:srgbClr val="FFFFFF"/>
              </a:highlight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325" y="4228245"/>
            <a:ext cx="3605200" cy="91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" y="4262150"/>
            <a:ext cx="5606628" cy="8813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13"/>
          <p:cNvCxnSpPr/>
          <p:nvPr/>
        </p:nvCxnSpPr>
        <p:spPr>
          <a:xfrm>
            <a:off x="3865500" y="3649733"/>
            <a:ext cx="1413000" cy="0"/>
          </a:xfrm>
          <a:prstGeom prst="straightConnector1">
            <a:avLst/>
          </a:prstGeom>
          <a:noFill/>
          <a:ln cap="flat" cmpd="sng" w="19050">
            <a:solidFill>
              <a:srgbClr val="134F5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13"/>
          <p:cNvCxnSpPr/>
          <p:nvPr/>
        </p:nvCxnSpPr>
        <p:spPr>
          <a:xfrm>
            <a:off x="4118850" y="3555683"/>
            <a:ext cx="906300" cy="0"/>
          </a:xfrm>
          <a:prstGeom prst="straightConnector1">
            <a:avLst/>
          </a:prstGeom>
          <a:noFill/>
          <a:ln cap="flat" cmpd="sng" w="19050">
            <a:solidFill>
              <a:srgbClr val="134F5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13"/>
          <p:cNvCxnSpPr/>
          <p:nvPr/>
        </p:nvCxnSpPr>
        <p:spPr>
          <a:xfrm>
            <a:off x="3389850" y="3752383"/>
            <a:ext cx="2364300" cy="0"/>
          </a:xfrm>
          <a:prstGeom prst="straightConnector1">
            <a:avLst/>
          </a:prstGeom>
          <a:noFill/>
          <a:ln cap="flat" cmpd="sng" w="19050">
            <a:solidFill>
              <a:srgbClr val="134F5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13"/>
          <p:cNvCxnSpPr/>
          <p:nvPr/>
        </p:nvCxnSpPr>
        <p:spPr>
          <a:xfrm>
            <a:off x="4357650" y="3457740"/>
            <a:ext cx="428700" cy="0"/>
          </a:xfrm>
          <a:prstGeom prst="straightConnector1">
            <a:avLst/>
          </a:prstGeom>
          <a:noFill/>
          <a:ln cap="flat" cmpd="sng" w="19050">
            <a:solidFill>
              <a:srgbClr val="134F5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3"/>
          <p:cNvCxnSpPr/>
          <p:nvPr/>
        </p:nvCxnSpPr>
        <p:spPr>
          <a:xfrm>
            <a:off x="4487550" y="3377915"/>
            <a:ext cx="168900" cy="0"/>
          </a:xfrm>
          <a:prstGeom prst="straightConnector1">
            <a:avLst/>
          </a:prstGeom>
          <a:noFill/>
          <a:ln cap="flat" cmpd="sng" w="19050">
            <a:solidFill>
              <a:srgbClr val="134F5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3"/>
          <p:cNvCxnSpPr/>
          <p:nvPr/>
        </p:nvCxnSpPr>
        <p:spPr>
          <a:xfrm>
            <a:off x="2664000" y="3866325"/>
            <a:ext cx="3816000" cy="0"/>
          </a:xfrm>
          <a:prstGeom prst="straightConnector1">
            <a:avLst/>
          </a:prstGeom>
          <a:noFill/>
          <a:ln cap="flat" cmpd="sng" w="19050">
            <a:solidFill>
              <a:srgbClr val="134F5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2"/>
          <p:cNvSpPr/>
          <p:nvPr/>
        </p:nvSpPr>
        <p:spPr>
          <a:xfrm>
            <a:off x="1636188" y="3001395"/>
            <a:ext cx="4890300" cy="1831200"/>
          </a:xfrm>
          <a:prstGeom prst="roundRect">
            <a:avLst>
              <a:gd fmla="val 7608" name="adj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319" name="Google Shape;319;p22"/>
          <p:cNvSpPr txBox="1"/>
          <p:nvPr/>
        </p:nvSpPr>
        <p:spPr>
          <a:xfrm>
            <a:off x="2401188" y="4576345"/>
            <a:ext cx="33117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chemeClr val="lt1"/>
                </a:solidFill>
              </a:rPr>
              <a:t>X3D S</a:t>
            </a:r>
            <a:r>
              <a:rPr b="1" baseline="30000" lang="es" sz="800">
                <a:solidFill>
                  <a:schemeClr val="lt1"/>
                </a:solidFill>
              </a:rPr>
              <a:t>[3]</a:t>
            </a:r>
            <a:r>
              <a:rPr b="1" lang="es" sz="800">
                <a:solidFill>
                  <a:schemeClr val="lt1"/>
                </a:solidFill>
              </a:rPr>
              <a:t> </a:t>
            </a:r>
            <a:r>
              <a:rPr lang="es" sz="800">
                <a:solidFill>
                  <a:schemeClr val="lt1"/>
                </a:solidFill>
              </a:rPr>
              <a:t>trained with </a:t>
            </a:r>
            <a:r>
              <a:rPr b="1" lang="es" sz="800">
                <a:solidFill>
                  <a:schemeClr val="lt1"/>
                </a:solidFill>
              </a:rPr>
              <a:t>OF</a:t>
            </a:r>
            <a:r>
              <a:rPr lang="es" sz="800">
                <a:solidFill>
                  <a:schemeClr val="lt1"/>
                </a:solidFill>
              </a:rPr>
              <a:t> frames </a:t>
            </a:r>
            <a:r>
              <a:rPr b="1" lang="es" sz="800">
                <a:solidFill>
                  <a:schemeClr val="lt1"/>
                </a:solidFill>
              </a:rPr>
              <a:t>without last classification layer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320" name="Google Shape;320;p22"/>
          <p:cNvSpPr/>
          <p:nvPr/>
        </p:nvSpPr>
        <p:spPr>
          <a:xfrm>
            <a:off x="1631749" y="1092581"/>
            <a:ext cx="4890300" cy="1831200"/>
          </a:xfrm>
          <a:prstGeom prst="roundRect">
            <a:avLst>
              <a:gd fmla="val 7608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321" name="Google Shape;321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6FBEAE"/>
                </a:solidFill>
              </a:rPr>
              <a:t>Multimodal approach </a:t>
            </a:r>
            <a:r>
              <a:rPr b="1" lang="es" sz="2866">
                <a:solidFill>
                  <a:srgbClr val="45818E"/>
                </a:solidFill>
              </a:rPr>
              <a:t>·</a:t>
            </a:r>
            <a:r>
              <a:rPr b="1" lang="es" sz="3200">
                <a:solidFill>
                  <a:srgbClr val="45818E"/>
                </a:solidFill>
              </a:rPr>
              <a:t> </a:t>
            </a:r>
            <a:r>
              <a:rPr b="1" lang="es" sz="2755">
                <a:solidFill>
                  <a:srgbClr val="45818E"/>
                </a:solidFill>
              </a:rPr>
              <a:t>Earlier fusion strategy</a:t>
            </a:r>
            <a:endParaRPr/>
          </a:p>
        </p:txBody>
      </p:sp>
      <p:sp>
        <p:nvSpPr>
          <p:cNvPr id="322" name="Google Shape;32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3" name="Google Shape;323;p22"/>
          <p:cNvSpPr txBox="1"/>
          <p:nvPr/>
        </p:nvSpPr>
        <p:spPr>
          <a:xfrm>
            <a:off x="0" y="0"/>
            <a:ext cx="17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83CDBE"/>
                </a:solidFill>
              </a:rPr>
              <a:t>Task 2.2</a:t>
            </a:r>
            <a:endParaRPr sz="100">
              <a:solidFill>
                <a:srgbClr val="83CDBE"/>
              </a:solidFill>
            </a:endParaRPr>
          </a:p>
        </p:txBody>
      </p:sp>
      <p:grpSp>
        <p:nvGrpSpPr>
          <p:cNvPr id="324" name="Google Shape;324;p22"/>
          <p:cNvGrpSpPr/>
          <p:nvPr/>
        </p:nvGrpSpPr>
        <p:grpSpPr>
          <a:xfrm>
            <a:off x="7451775" y="-25400"/>
            <a:ext cx="1718001" cy="400200"/>
            <a:chOff x="7451775" y="-25400"/>
            <a:chExt cx="1718001" cy="400200"/>
          </a:xfrm>
        </p:grpSpPr>
        <p:grpSp>
          <p:nvGrpSpPr>
            <p:cNvPr id="325" name="Google Shape;325;p22"/>
            <p:cNvGrpSpPr/>
            <p:nvPr/>
          </p:nvGrpSpPr>
          <p:grpSpPr>
            <a:xfrm>
              <a:off x="7451775" y="-25400"/>
              <a:ext cx="1718001" cy="400200"/>
              <a:chOff x="7451775" y="-25400"/>
              <a:chExt cx="1718001" cy="400200"/>
            </a:xfrm>
          </p:grpSpPr>
          <p:sp>
            <p:nvSpPr>
              <p:cNvPr id="326" name="Google Shape;326;p22"/>
              <p:cNvSpPr/>
              <p:nvPr/>
            </p:nvSpPr>
            <p:spPr>
              <a:xfrm>
                <a:off x="7491276" y="-22100"/>
                <a:ext cx="1678500" cy="393600"/>
              </a:xfrm>
              <a:prstGeom prst="rect">
                <a:avLst/>
              </a:prstGeom>
              <a:noFill/>
              <a:ln cap="rnd" cmpd="sng" w="9525">
                <a:solidFill>
                  <a:srgbClr val="6FBEA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2"/>
              <p:cNvSpPr txBox="1"/>
              <p:nvPr/>
            </p:nvSpPr>
            <p:spPr>
              <a:xfrm>
                <a:off x="7451775" y="21932"/>
                <a:ext cx="10254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800">
                    <a:solidFill>
                      <a:schemeClr val="dk2"/>
                    </a:solidFill>
                  </a:rPr>
                  <a:t>Presented by:</a:t>
                </a:r>
                <a:endParaRPr sz="800">
                  <a:solidFill>
                    <a:schemeClr val="dk2"/>
                  </a:solidFill>
                </a:endParaRPr>
              </a:p>
            </p:txBody>
          </p:sp>
          <p:sp>
            <p:nvSpPr>
              <p:cNvPr id="328" name="Google Shape;328;p22"/>
              <p:cNvSpPr txBox="1"/>
              <p:nvPr/>
            </p:nvSpPr>
            <p:spPr>
              <a:xfrm>
                <a:off x="8270100" y="-25400"/>
                <a:ext cx="87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s">
                    <a:solidFill>
                      <a:srgbClr val="6FBEAE"/>
                    </a:solidFill>
                  </a:rPr>
                  <a:t>Fran</a:t>
                </a:r>
                <a:endParaRPr i="1"/>
              </a:p>
            </p:txBody>
          </p:sp>
        </p:grpSp>
        <p:sp>
          <p:nvSpPr>
            <p:cNvPr id="329" name="Google Shape;329;p22"/>
            <p:cNvSpPr txBox="1"/>
            <p:nvPr/>
          </p:nvSpPr>
          <p:spPr>
            <a:xfrm>
              <a:off x="7452103" y="216425"/>
              <a:ext cx="1683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800">
                  <a:solidFill>
                    <a:srgbClr val="83CDBE"/>
                  </a:solidFill>
                </a:rPr>
                <a:t>Team 5</a:t>
              </a:r>
              <a:endParaRPr sz="800">
                <a:solidFill>
                  <a:srgbClr val="83CDBE"/>
                </a:solidFill>
              </a:endParaRPr>
            </a:p>
          </p:txBody>
        </p:sp>
      </p:grpSp>
      <p:grpSp>
        <p:nvGrpSpPr>
          <p:cNvPr id="330" name="Google Shape;330;p22"/>
          <p:cNvGrpSpPr/>
          <p:nvPr/>
        </p:nvGrpSpPr>
        <p:grpSpPr>
          <a:xfrm>
            <a:off x="181875" y="3428520"/>
            <a:ext cx="1163800" cy="930000"/>
            <a:chOff x="181875" y="3450775"/>
            <a:chExt cx="1163800" cy="930000"/>
          </a:xfrm>
        </p:grpSpPr>
        <p:pic>
          <p:nvPicPr>
            <p:cNvPr id="331" name="Google Shape;331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0475" y="3450775"/>
              <a:ext cx="935200" cy="7014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32" name="Google Shape;332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4275" y="3526975"/>
              <a:ext cx="935200" cy="7014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33" name="Google Shape;333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58075" y="3603175"/>
              <a:ext cx="935200" cy="7014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34" name="Google Shape;334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1875" y="3679375"/>
              <a:ext cx="935200" cy="7014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335" name="Google Shape;335;p22"/>
          <p:cNvSpPr/>
          <p:nvPr/>
        </p:nvSpPr>
        <p:spPr>
          <a:xfrm>
            <a:off x="1394628" y="1879081"/>
            <a:ext cx="171000" cy="12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22"/>
          <p:cNvPicPr preferRelativeResize="0"/>
          <p:nvPr/>
        </p:nvPicPr>
        <p:blipFill rotWithShape="1">
          <a:blip r:embed="rId4">
            <a:alphaModFix/>
          </a:blip>
          <a:srcRect b="25509" l="34083" r="54800" t="24540"/>
          <a:stretch/>
        </p:blipFill>
        <p:spPr>
          <a:xfrm>
            <a:off x="1669524" y="1411906"/>
            <a:ext cx="609399" cy="10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2"/>
          <p:cNvPicPr preferRelativeResize="0"/>
          <p:nvPr/>
        </p:nvPicPr>
        <p:blipFill rotWithShape="1">
          <a:blip r:embed="rId4">
            <a:alphaModFix/>
          </a:blip>
          <a:srcRect b="34139" l="48832" r="35289" t="24573"/>
          <a:stretch/>
        </p:blipFill>
        <p:spPr>
          <a:xfrm>
            <a:off x="2450049" y="1529781"/>
            <a:ext cx="822626" cy="8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2"/>
          <p:cNvPicPr preferRelativeResize="0"/>
          <p:nvPr/>
        </p:nvPicPr>
        <p:blipFill rotWithShape="1">
          <a:blip r:embed="rId4">
            <a:alphaModFix/>
          </a:blip>
          <a:srcRect b="37271" l="67860" r="15548" t="33168"/>
          <a:stretch/>
        </p:blipFill>
        <p:spPr>
          <a:xfrm>
            <a:off x="3443799" y="1625631"/>
            <a:ext cx="926149" cy="63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2"/>
          <p:cNvPicPr preferRelativeResize="0"/>
          <p:nvPr/>
        </p:nvPicPr>
        <p:blipFill rotWithShape="1">
          <a:blip r:embed="rId4">
            <a:alphaModFix/>
          </a:blip>
          <a:srcRect b="37307" l="67930" r="15546" t="33130"/>
          <a:stretch/>
        </p:blipFill>
        <p:spPr>
          <a:xfrm>
            <a:off x="4521529" y="1707781"/>
            <a:ext cx="922301" cy="466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Google Shape;340;p22"/>
          <p:cNvCxnSpPr>
            <a:stCxn id="336" idx="3"/>
            <a:endCxn id="337" idx="1"/>
          </p:cNvCxnSpPr>
          <p:nvPr/>
        </p:nvCxnSpPr>
        <p:spPr>
          <a:xfrm>
            <a:off x="2278923" y="1937106"/>
            <a:ext cx="1710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22"/>
          <p:cNvCxnSpPr>
            <a:stCxn id="337" idx="3"/>
            <a:endCxn id="338" idx="1"/>
          </p:cNvCxnSpPr>
          <p:nvPr/>
        </p:nvCxnSpPr>
        <p:spPr>
          <a:xfrm>
            <a:off x="3272675" y="1939956"/>
            <a:ext cx="1710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2" name="Google Shape;342;p22"/>
          <p:cNvCxnSpPr>
            <a:stCxn id="338" idx="3"/>
            <a:endCxn id="339" idx="1"/>
          </p:cNvCxnSpPr>
          <p:nvPr/>
        </p:nvCxnSpPr>
        <p:spPr>
          <a:xfrm flipH="1" rot="10800000">
            <a:off x="4369948" y="1940843"/>
            <a:ext cx="1515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22"/>
          <p:cNvSpPr/>
          <p:nvPr/>
        </p:nvSpPr>
        <p:spPr>
          <a:xfrm rot="-5400000">
            <a:off x="5123630" y="1839621"/>
            <a:ext cx="1105500" cy="20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conv</a:t>
            </a:r>
            <a:r>
              <a:rPr baseline="-25000" lang="es" sz="800"/>
              <a:t>5</a:t>
            </a:r>
            <a:endParaRPr baseline="-25000" sz="800"/>
          </a:p>
        </p:txBody>
      </p:sp>
      <p:sp>
        <p:nvSpPr>
          <p:cNvPr id="344" name="Google Shape;344;p22"/>
          <p:cNvSpPr/>
          <p:nvPr/>
        </p:nvSpPr>
        <p:spPr>
          <a:xfrm rot="-5400000">
            <a:off x="5666587" y="1834531"/>
            <a:ext cx="681300" cy="20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pool</a:t>
            </a:r>
            <a:r>
              <a:rPr baseline="-25000" lang="es" sz="800"/>
              <a:t>5</a:t>
            </a:r>
            <a:endParaRPr baseline="-25000" sz="800"/>
          </a:p>
        </p:txBody>
      </p:sp>
      <p:sp>
        <p:nvSpPr>
          <p:cNvPr id="345" name="Google Shape;345;p22"/>
          <p:cNvSpPr/>
          <p:nvPr/>
        </p:nvSpPr>
        <p:spPr>
          <a:xfrm rot="-5400000">
            <a:off x="5564274" y="1837081"/>
            <a:ext cx="1547700" cy="20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fc</a:t>
            </a:r>
            <a:r>
              <a:rPr baseline="-25000" lang="es" sz="800"/>
              <a:t>1</a:t>
            </a:r>
            <a:endParaRPr baseline="-25000" sz="800"/>
          </a:p>
        </p:txBody>
      </p:sp>
      <p:sp>
        <p:nvSpPr>
          <p:cNvPr id="346" name="Google Shape;346;p22"/>
          <p:cNvSpPr/>
          <p:nvPr/>
        </p:nvSpPr>
        <p:spPr>
          <a:xfrm>
            <a:off x="1399079" y="3786520"/>
            <a:ext cx="171000" cy="12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7" name="Google Shape;347;p22"/>
          <p:cNvCxnSpPr>
            <a:stCxn id="339" idx="3"/>
            <a:endCxn id="343" idx="0"/>
          </p:cNvCxnSpPr>
          <p:nvPr/>
        </p:nvCxnSpPr>
        <p:spPr>
          <a:xfrm flipH="1" rot="10800000">
            <a:off x="5443830" y="1939656"/>
            <a:ext cx="1326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22"/>
          <p:cNvCxnSpPr>
            <a:stCxn id="343" idx="2"/>
            <a:endCxn id="344" idx="0"/>
          </p:cNvCxnSpPr>
          <p:nvPr/>
        </p:nvCxnSpPr>
        <p:spPr>
          <a:xfrm flipH="1" rot="10800000">
            <a:off x="5776430" y="1934571"/>
            <a:ext cx="1308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22"/>
          <p:cNvCxnSpPr>
            <a:stCxn id="344" idx="2"/>
            <a:endCxn id="345" idx="0"/>
          </p:cNvCxnSpPr>
          <p:nvPr/>
        </p:nvCxnSpPr>
        <p:spPr>
          <a:xfrm>
            <a:off x="6107287" y="1934581"/>
            <a:ext cx="1308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0" name="Google Shape;350;p22"/>
          <p:cNvSpPr txBox="1"/>
          <p:nvPr/>
        </p:nvSpPr>
        <p:spPr>
          <a:xfrm>
            <a:off x="1719524" y="1117906"/>
            <a:ext cx="509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</a:rPr>
              <a:t>res</a:t>
            </a:r>
            <a:r>
              <a:rPr baseline="-25000" lang="es" sz="800">
                <a:solidFill>
                  <a:schemeClr val="lt1"/>
                </a:solidFill>
              </a:rPr>
              <a:t>2</a:t>
            </a:r>
            <a:endParaRPr baseline="-25000" sz="800">
              <a:solidFill>
                <a:schemeClr val="lt1"/>
              </a:solidFill>
            </a:endParaRPr>
          </a:p>
        </p:txBody>
      </p:sp>
      <p:sp>
        <p:nvSpPr>
          <p:cNvPr id="351" name="Google Shape;351;p22"/>
          <p:cNvSpPr txBox="1"/>
          <p:nvPr/>
        </p:nvSpPr>
        <p:spPr>
          <a:xfrm>
            <a:off x="2606649" y="1235781"/>
            <a:ext cx="509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</a:rPr>
              <a:t>res</a:t>
            </a:r>
            <a:r>
              <a:rPr baseline="-25000" lang="es" sz="800">
                <a:solidFill>
                  <a:schemeClr val="lt1"/>
                </a:solidFill>
              </a:rPr>
              <a:t>3</a:t>
            </a:r>
            <a:endParaRPr baseline="-25000" sz="800">
              <a:solidFill>
                <a:schemeClr val="lt1"/>
              </a:solidFill>
            </a:endParaRPr>
          </a:p>
        </p:txBody>
      </p:sp>
      <p:sp>
        <p:nvSpPr>
          <p:cNvPr id="352" name="Google Shape;352;p22"/>
          <p:cNvSpPr txBox="1"/>
          <p:nvPr/>
        </p:nvSpPr>
        <p:spPr>
          <a:xfrm>
            <a:off x="3647912" y="1331631"/>
            <a:ext cx="509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</a:rPr>
              <a:t>res</a:t>
            </a:r>
            <a:r>
              <a:rPr baseline="-25000" lang="es" sz="800">
                <a:solidFill>
                  <a:schemeClr val="lt1"/>
                </a:solidFill>
              </a:rPr>
              <a:t>4</a:t>
            </a:r>
            <a:endParaRPr baseline="-25000" sz="800">
              <a:solidFill>
                <a:schemeClr val="lt1"/>
              </a:solidFill>
            </a:endParaRPr>
          </a:p>
        </p:txBody>
      </p:sp>
      <p:sp>
        <p:nvSpPr>
          <p:cNvPr id="353" name="Google Shape;353;p22"/>
          <p:cNvSpPr txBox="1"/>
          <p:nvPr/>
        </p:nvSpPr>
        <p:spPr>
          <a:xfrm>
            <a:off x="4718429" y="1411906"/>
            <a:ext cx="509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</a:rPr>
              <a:t>res</a:t>
            </a:r>
            <a:r>
              <a:rPr baseline="-25000" lang="es" sz="800">
                <a:solidFill>
                  <a:schemeClr val="lt1"/>
                </a:solidFill>
              </a:rPr>
              <a:t>5</a:t>
            </a:r>
            <a:endParaRPr baseline="-25000" sz="800">
              <a:solidFill>
                <a:schemeClr val="lt1"/>
              </a:solidFill>
            </a:endParaRPr>
          </a:p>
        </p:txBody>
      </p:sp>
      <p:cxnSp>
        <p:nvCxnSpPr>
          <p:cNvPr id="354" name="Google Shape;354;p22"/>
          <p:cNvCxnSpPr>
            <a:stCxn id="345" idx="2"/>
            <a:endCxn id="355" idx="1"/>
          </p:cNvCxnSpPr>
          <p:nvPr/>
        </p:nvCxnSpPr>
        <p:spPr>
          <a:xfrm>
            <a:off x="6438174" y="1937131"/>
            <a:ext cx="2550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5" name="Google Shape;355;p22"/>
          <p:cNvSpPr txBox="1"/>
          <p:nvPr/>
        </p:nvSpPr>
        <p:spPr>
          <a:xfrm>
            <a:off x="6693055" y="1794031"/>
            <a:ext cx="609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</a:rPr>
              <a:t>[1, 2048]</a:t>
            </a:r>
            <a:endParaRPr baseline="-25000" sz="800">
              <a:solidFill>
                <a:schemeClr val="dk1"/>
              </a:solidFill>
            </a:endParaRPr>
          </a:p>
        </p:txBody>
      </p:sp>
      <p:sp>
        <p:nvSpPr>
          <p:cNvPr id="356" name="Google Shape;356;p22"/>
          <p:cNvSpPr/>
          <p:nvPr/>
        </p:nvSpPr>
        <p:spPr>
          <a:xfrm rot="-5400000">
            <a:off x="7235481" y="2722282"/>
            <a:ext cx="2063700" cy="20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fc</a:t>
            </a:r>
            <a:r>
              <a:rPr baseline="-25000" lang="es" sz="800"/>
              <a:t>2</a:t>
            </a:r>
            <a:endParaRPr baseline="-25000" sz="800"/>
          </a:p>
        </p:txBody>
      </p:sp>
      <p:cxnSp>
        <p:nvCxnSpPr>
          <p:cNvPr id="357" name="Google Shape;357;p22"/>
          <p:cNvCxnSpPr/>
          <p:nvPr/>
        </p:nvCxnSpPr>
        <p:spPr>
          <a:xfrm>
            <a:off x="8436981" y="2822332"/>
            <a:ext cx="23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8" name="Google Shape;358;p22"/>
          <p:cNvSpPr txBox="1"/>
          <p:nvPr/>
        </p:nvSpPr>
        <p:spPr>
          <a:xfrm>
            <a:off x="8623160" y="2675345"/>
            <a:ext cx="5487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</a:rPr>
              <a:t>[1, 51]</a:t>
            </a:r>
            <a:endParaRPr baseline="-25000" sz="800">
              <a:solidFill>
                <a:schemeClr val="dk1"/>
              </a:solidFill>
            </a:endParaRPr>
          </a:p>
        </p:txBody>
      </p:sp>
      <p:sp>
        <p:nvSpPr>
          <p:cNvPr id="359" name="Google Shape;359;p22"/>
          <p:cNvSpPr txBox="1"/>
          <p:nvPr/>
        </p:nvSpPr>
        <p:spPr>
          <a:xfrm>
            <a:off x="7321881" y="2675332"/>
            <a:ext cx="609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</a:rPr>
              <a:t>[1, 4096]</a:t>
            </a:r>
            <a:endParaRPr baseline="-25000" sz="800">
              <a:solidFill>
                <a:schemeClr val="dk1"/>
              </a:solidFill>
            </a:endParaRPr>
          </a:p>
        </p:txBody>
      </p:sp>
      <p:cxnSp>
        <p:nvCxnSpPr>
          <p:cNvPr id="360" name="Google Shape;360;p22"/>
          <p:cNvCxnSpPr>
            <a:stCxn id="359" idx="3"/>
          </p:cNvCxnSpPr>
          <p:nvPr/>
        </p:nvCxnSpPr>
        <p:spPr>
          <a:xfrm flipH="1" rot="10800000">
            <a:off x="7931181" y="2818732"/>
            <a:ext cx="1665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1" name="Google Shape;361;p22"/>
          <p:cNvCxnSpPr>
            <a:stCxn id="355" idx="2"/>
            <a:endCxn id="362" idx="0"/>
          </p:cNvCxnSpPr>
          <p:nvPr/>
        </p:nvCxnSpPr>
        <p:spPr>
          <a:xfrm>
            <a:off x="6997705" y="2088031"/>
            <a:ext cx="4500" cy="58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2" name="Google Shape;362;p22"/>
          <p:cNvSpPr txBox="1"/>
          <p:nvPr/>
        </p:nvSpPr>
        <p:spPr>
          <a:xfrm>
            <a:off x="6697506" y="2675320"/>
            <a:ext cx="609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</a:rPr>
              <a:t>Concat</a:t>
            </a:r>
            <a:endParaRPr baseline="-25000" sz="800">
              <a:solidFill>
                <a:schemeClr val="dk1"/>
              </a:solidFill>
            </a:endParaRPr>
          </a:p>
        </p:txBody>
      </p:sp>
      <p:cxnSp>
        <p:nvCxnSpPr>
          <p:cNvPr id="363" name="Google Shape;363;p22"/>
          <p:cNvCxnSpPr>
            <a:stCxn id="364" idx="0"/>
            <a:endCxn id="362" idx="2"/>
          </p:cNvCxnSpPr>
          <p:nvPr/>
        </p:nvCxnSpPr>
        <p:spPr>
          <a:xfrm rot="10800000">
            <a:off x="7002156" y="2969250"/>
            <a:ext cx="0" cy="7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22"/>
          <p:cNvCxnSpPr/>
          <p:nvPr/>
        </p:nvCxnSpPr>
        <p:spPr>
          <a:xfrm>
            <a:off x="7193531" y="2834295"/>
            <a:ext cx="2172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66" name="Google Shape;366;p22"/>
          <p:cNvGrpSpPr/>
          <p:nvPr/>
        </p:nvGrpSpPr>
        <p:grpSpPr>
          <a:xfrm>
            <a:off x="177414" y="1541106"/>
            <a:ext cx="1163810" cy="930000"/>
            <a:chOff x="105665" y="1394225"/>
            <a:chExt cx="1163810" cy="930000"/>
          </a:xfrm>
        </p:grpSpPr>
        <p:pic>
          <p:nvPicPr>
            <p:cNvPr id="367" name="Google Shape;367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4275" y="1394225"/>
              <a:ext cx="935200" cy="70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8075" y="1470425"/>
              <a:ext cx="935200" cy="70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1875" y="1546625"/>
              <a:ext cx="935200" cy="70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5665" y="1622825"/>
              <a:ext cx="935200" cy="701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1" name="Google Shape;371;p22"/>
          <p:cNvSpPr txBox="1"/>
          <p:nvPr/>
        </p:nvSpPr>
        <p:spPr>
          <a:xfrm>
            <a:off x="296274" y="1163281"/>
            <a:ext cx="9261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</a:rPr>
              <a:t>Input RGB</a:t>
            </a:r>
            <a:endParaRPr baseline="-25000" sz="800">
              <a:solidFill>
                <a:schemeClr val="dk1"/>
              </a:solidFill>
            </a:endParaRPr>
          </a:p>
        </p:txBody>
      </p:sp>
      <p:sp>
        <p:nvSpPr>
          <p:cNvPr id="372" name="Google Shape;372;p22"/>
          <p:cNvSpPr txBox="1"/>
          <p:nvPr/>
        </p:nvSpPr>
        <p:spPr>
          <a:xfrm>
            <a:off x="300725" y="3051545"/>
            <a:ext cx="9261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</a:rPr>
              <a:t>Input OF</a:t>
            </a:r>
            <a:endParaRPr baseline="-25000" sz="800">
              <a:solidFill>
                <a:schemeClr val="dk1"/>
              </a:solidFill>
            </a:endParaRPr>
          </a:p>
        </p:txBody>
      </p:sp>
      <p:sp>
        <p:nvSpPr>
          <p:cNvPr id="373" name="Google Shape;373;p22"/>
          <p:cNvSpPr txBox="1"/>
          <p:nvPr/>
        </p:nvSpPr>
        <p:spPr>
          <a:xfrm>
            <a:off x="2396749" y="2667531"/>
            <a:ext cx="33117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chemeClr val="lt1"/>
                </a:solidFill>
              </a:rPr>
              <a:t>X3D S</a:t>
            </a:r>
            <a:r>
              <a:rPr b="1" baseline="30000" lang="es" sz="800">
                <a:solidFill>
                  <a:schemeClr val="lt1"/>
                </a:solidFill>
              </a:rPr>
              <a:t>[3]</a:t>
            </a:r>
            <a:r>
              <a:rPr b="1" lang="es" sz="800">
                <a:solidFill>
                  <a:schemeClr val="lt1"/>
                </a:solidFill>
              </a:rPr>
              <a:t> </a:t>
            </a:r>
            <a:r>
              <a:rPr lang="es" sz="800">
                <a:solidFill>
                  <a:schemeClr val="lt1"/>
                </a:solidFill>
              </a:rPr>
              <a:t>trained with </a:t>
            </a:r>
            <a:r>
              <a:rPr b="1" lang="es" sz="800">
                <a:solidFill>
                  <a:schemeClr val="lt1"/>
                </a:solidFill>
              </a:rPr>
              <a:t>RGB</a:t>
            </a:r>
            <a:r>
              <a:rPr lang="es" sz="800">
                <a:solidFill>
                  <a:schemeClr val="lt1"/>
                </a:solidFill>
              </a:rPr>
              <a:t> frames </a:t>
            </a:r>
            <a:r>
              <a:rPr b="1" lang="es" sz="800">
                <a:solidFill>
                  <a:schemeClr val="lt1"/>
                </a:solidFill>
              </a:rPr>
              <a:t>without last classification layer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374" name="Google Shape;374;p22"/>
          <p:cNvSpPr txBox="1"/>
          <p:nvPr/>
        </p:nvSpPr>
        <p:spPr>
          <a:xfrm>
            <a:off x="6540049" y="1517635"/>
            <a:ext cx="9261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6D9EEB"/>
                </a:solidFill>
              </a:rPr>
              <a:t>RGB </a:t>
            </a:r>
            <a:r>
              <a:rPr b="1" lang="es" sz="800">
                <a:solidFill>
                  <a:srgbClr val="6D9EEB"/>
                </a:solidFill>
              </a:rPr>
              <a:t>Feature vector</a:t>
            </a:r>
            <a:endParaRPr b="1" sz="800">
              <a:solidFill>
                <a:srgbClr val="6D9EEB"/>
              </a:solidFill>
            </a:endParaRPr>
          </a:p>
        </p:txBody>
      </p:sp>
      <p:sp>
        <p:nvSpPr>
          <p:cNvPr id="375" name="Google Shape;375;p22"/>
          <p:cNvSpPr/>
          <p:nvPr/>
        </p:nvSpPr>
        <p:spPr>
          <a:xfrm rot="-5549767">
            <a:off x="2066474" y="2233998"/>
            <a:ext cx="227316" cy="246237"/>
          </a:xfrm>
          <a:prstGeom prst="rtTriangl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376" name="Google Shape;376;p22"/>
          <p:cNvSpPr txBox="1"/>
          <p:nvPr/>
        </p:nvSpPr>
        <p:spPr>
          <a:xfrm>
            <a:off x="-12" y="4851009"/>
            <a:ext cx="6392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666666"/>
                </a:solidFill>
              </a:rPr>
              <a:t>[3] Christoph Feichtenhofer, “X3D: Expanding Architectures for Efficient Video Recognition.”</a:t>
            </a:r>
            <a:r>
              <a:rPr lang="es" sz="700">
                <a:solidFill>
                  <a:srgbClr val="262626"/>
                </a:solidFill>
              </a:rPr>
              <a:t>  </a:t>
            </a:r>
            <a:r>
              <a:rPr lang="es" sz="700" u="sng">
                <a:solidFill>
                  <a:schemeClr val="hlink"/>
                </a:solidFill>
                <a:hlinkClick r:id="rId6"/>
              </a:rPr>
              <a:t>https://doi.org/10.48550/arXiv.2004.04730</a:t>
            </a:r>
            <a:r>
              <a:rPr lang="es" sz="700">
                <a:solidFill>
                  <a:srgbClr val="666666"/>
                </a:solidFill>
              </a:rPr>
              <a:t> </a:t>
            </a:r>
            <a:endParaRPr sz="700">
              <a:solidFill>
                <a:srgbClr val="666666"/>
              </a:solidFill>
            </a:endParaRPr>
          </a:p>
        </p:txBody>
      </p:sp>
      <p:sp>
        <p:nvSpPr>
          <p:cNvPr id="377" name="Google Shape;377;p22"/>
          <p:cNvSpPr/>
          <p:nvPr/>
        </p:nvSpPr>
        <p:spPr>
          <a:xfrm rot="-5549767">
            <a:off x="3088549" y="2143286"/>
            <a:ext cx="227316" cy="246237"/>
          </a:xfrm>
          <a:prstGeom prst="rtTriangl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378" name="Google Shape;378;p22"/>
          <p:cNvSpPr/>
          <p:nvPr/>
        </p:nvSpPr>
        <p:spPr>
          <a:xfrm rot="-5549767">
            <a:off x="4159424" y="2055548"/>
            <a:ext cx="227316" cy="246237"/>
          </a:xfrm>
          <a:prstGeom prst="rtTriangl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379" name="Google Shape;379;p22"/>
          <p:cNvSpPr/>
          <p:nvPr/>
        </p:nvSpPr>
        <p:spPr>
          <a:xfrm rot="5259484">
            <a:off x="2438104" y="1466043"/>
            <a:ext cx="227590" cy="246199"/>
          </a:xfrm>
          <a:prstGeom prst="rtTriangl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380" name="Google Shape;380;p22"/>
          <p:cNvSpPr/>
          <p:nvPr/>
        </p:nvSpPr>
        <p:spPr>
          <a:xfrm rot="-5400000">
            <a:off x="5249724" y="1999854"/>
            <a:ext cx="180300" cy="246300"/>
          </a:xfrm>
          <a:prstGeom prst="rtTriangl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381" name="Google Shape;381;p22"/>
          <p:cNvSpPr/>
          <p:nvPr/>
        </p:nvSpPr>
        <p:spPr>
          <a:xfrm rot="5400000">
            <a:off x="4513044" y="1652063"/>
            <a:ext cx="180300" cy="246300"/>
          </a:xfrm>
          <a:prstGeom prst="rtTriangl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382" name="Google Shape;382;p22"/>
          <p:cNvSpPr/>
          <p:nvPr/>
        </p:nvSpPr>
        <p:spPr>
          <a:xfrm rot="5259484">
            <a:off x="1670679" y="1382493"/>
            <a:ext cx="227590" cy="246199"/>
          </a:xfrm>
          <a:prstGeom prst="rtTriangl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383" name="Google Shape;383;p22"/>
          <p:cNvSpPr/>
          <p:nvPr/>
        </p:nvSpPr>
        <p:spPr>
          <a:xfrm rot="5259484">
            <a:off x="3406479" y="1602143"/>
            <a:ext cx="227590" cy="246199"/>
          </a:xfrm>
          <a:prstGeom prst="rtTriangle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384" name="Google Shape;384;p22"/>
          <p:cNvSpPr txBox="1"/>
          <p:nvPr/>
        </p:nvSpPr>
        <p:spPr>
          <a:xfrm>
            <a:off x="6546719" y="3892709"/>
            <a:ext cx="9261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rgbClr val="E06666"/>
                </a:solidFill>
              </a:rPr>
              <a:t>OF </a:t>
            </a:r>
            <a:r>
              <a:rPr b="1" lang="es" sz="800">
                <a:solidFill>
                  <a:srgbClr val="E06666"/>
                </a:solidFill>
              </a:rPr>
              <a:t>Feature vector</a:t>
            </a:r>
            <a:endParaRPr b="1" sz="800">
              <a:solidFill>
                <a:srgbClr val="E06666"/>
              </a:solidFill>
            </a:endParaRPr>
          </a:p>
        </p:txBody>
      </p:sp>
      <p:sp>
        <p:nvSpPr>
          <p:cNvPr id="385" name="Google Shape;385;p22"/>
          <p:cNvSpPr/>
          <p:nvPr/>
        </p:nvSpPr>
        <p:spPr>
          <a:xfrm>
            <a:off x="1399067" y="3787895"/>
            <a:ext cx="171000" cy="12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22"/>
          <p:cNvPicPr preferRelativeResize="0"/>
          <p:nvPr/>
        </p:nvPicPr>
        <p:blipFill rotWithShape="1">
          <a:blip r:embed="rId4">
            <a:alphaModFix/>
          </a:blip>
          <a:srcRect b="25509" l="34083" r="54800" t="24540"/>
          <a:stretch/>
        </p:blipFill>
        <p:spPr>
          <a:xfrm>
            <a:off x="1673963" y="3320720"/>
            <a:ext cx="609399" cy="10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2"/>
          <p:cNvPicPr preferRelativeResize="0"/>
          <p:nvPr/>
        </p:nvPicPr>
        <p:blipFill rotWithShape="1">
          <a:blip r:embed="rId4">
            <a:alphaModFix/>
          </a:blip>
          <a:srcRect b="34139" l="48832" r="35289" t="24573"/>
          <a:stretch/>
        </p:blipFill>
        <p:spPr>
          <a:xfrm>
            <a:off x="2454488" y="3438595"/>
            <a:ext cx="822626" cy="8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2"/>
          <p:cNvPicPr preferRelativeResize="0"/>
          <p:nvPr/>
        </p:nvPicPr>
        <p:blipFill rotWithShape="1">
          <a:blip r:embed="rId4">
            <a:alphaModFix/>
          </a:blip>
          <a:srcRect b="37271" l="67860" r="15548" t="33168"/>
          <a:stretch/>
        </p:blipFill>
        <p:spPr>
          <a:xfrm>
            <a:off x="3448238" y="3534445"/>
            <a:ext cx="926149" cy="63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2"/>
          <p:cNvPicPr preferRelativeResize="0"/>
          <p:nvPr/>
        </p:nvPicPr>
        <p:blipFill rotWithShape="1">
          <a:blip r:embed="rId4">
            <a:alphaModFix/>
          </a:blip>
          <a:srcRect b="37307" l="67930" r="15546" t="33130"/>
          <a:stretch/>
        </p:blipFill>
        <p:spPr>
          <a:xfrm>
            <a:off x="4525968" y="3616595"/>
            <a:ext cx="922301" cy="466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p22"/>
          <p:cNvCxnSpPr>
            <a:stCxn id="386" idx="3"/>
            <a:endCxn id="387" idx="1"/>
          </p:cNvCxnSpPr>
          <p:nvPr/>
        </p:nvCxnSpPr>
        <p:spPr>
          <a:xfrm>
            <a:off x="2283362" y="3845920"/>
            <a:ext cx="1710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22"/>
          <p:cNvCxnSpPr>
            <a:stCxn id="387" idx="3"/>
            <a:endCxn id="388" idx="1"/>
          </p:cNvCxnSpPr>
          <p:nvPr/>
        </p:nvCxnSpPr>
        <p:spPr>
          <a:xfrm>
            <a:off x="3277113" y="3848770"/>
            <a:ext cx="1710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22"/>
          <p:cNvCxnSpPr>
            <a:stCxn id="388" idx="3"/>
            <a:endCxn id="389" idx="1"/>
          </p:cNvCxnSpPr>
          <p:nvPr/>
        </p:nvCxnSpPr>
        <p:spPr>
          <a:xfrm flipH="1" rot="10800000">
            <a:off x="4374387" y="3849658"/>
            <a:ext cx="1515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22"/>
          <p:cNvSpPr/>
          <p:nvPr/>
        </p:nvSpPr>
        <p:spPr>
          <a:xfrm rot="-5400000">
            <a:off x="5128068" y="3748436"/>
            <a:ext cx="1105500" cy="20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conv</a:t>
            </a:r>
            <a:r>
              <a:rPr baseline="-25000" lang="es" sz="800"/>
              <a:t>5</a:t>
            </a:r>
            <a:endParaRPr baseline="-25000" sz="800"/>
          </a:p>
        </p:txBody>
      </p:sp>
      <p:sp>
        <p:nvSpPr>
          <p:cNvPr id="394" name="Google Shape;394;p22"/>
          <p:cNvSpPr/>
          <p:nvPr/>
        </p:nvSpPr>
        <p:spPr>
          <a:xfrm rot="-5400000">
            <a:off x="5671025" y="3743345"/>
            <a:ext cx="681300" cy="20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pool</a:t>
            </a:r>
            <a:r>
              <a:rPr baseline="-25000" lang="es" sz="800"/>
              <a:t>5</a:t>
            </a:r>
            <a:endParaRPr baseline="-25000" sz="800"/>
          </a:p>
        </p:txBody>
      </p:sp>
      <p:sp>
        <p:nvSpPr>
          <p:cNvPr id="395" name="Google Shape;395;p22"/>
          <p:cNvSpPr/>
          <p:nvPr/>
        </p:nvSpPr>
        <p:spPr>
          <a:xfrm rot="-5400000">
            <a:off x="5568713" y="3745895"/>
            <a:ext cx="1547700" cy="200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/>
              <a:t>fc</a:t>
            </a:r>
            <a:r>
              <a:rPr baseline="-25000" lang="es" sz="800"/>
              <a:t>1</a:t>
            </a:r>
            <a:endParaRPr baseline="-25000" sz="800"/>
          </a:p>
        </p:txBody>
      </p:sp>
      <p:cxnSp>
        <p:nvCxnSpPr>
          <p:cNvPr id="396" name="Google Shape;396;p22"/>
          <p:cNvCxnSpPr>
            <a:stCxn id="389" idx="3"/>
            <a:endCxn id="393" idx="0"/>
          </p:cNvCxnSpPr>
          <p:nvPr/>
        </p:nvCxnSpPr>
        <p:spPr>
          <a:xfrm flipH="1" rot="10800000">
            <a:off x="5448269" y="3848470"/>
            <a:ext cx="1326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22"/>
          <p:cNvCxnSpPr>
            <a:stCxn id="393" idx="2"/>
            <a:endCxn id="394" idx="0"/>
          </p:cNvCxnSpPr>
          <p:nvPr/>
        </p:nvCxnSpPr>
        <p:spPr>
          <a:xfrm flipH="1" rot="10800000">
            <a:off x="5780868" y="3843386"/>
            <a:ext cx="1308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22"/>
          <p:cNvCxnSpPr>
            <a:stCxn id="394" idx="2"/>
            <a:endCxn id="395" idx="0"/>
          </p:cNvCxnSpPr>
          <p:nvPr/>
        </p:nvCxnSpPr>
        <p:spPr>
          <a:xfrm>
            <a:off x="6111725" y="3843395"/>
            <a:ext cx="1308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9" name="Google Shape;399;p22"/>
          <p:cNvSpPr txBox="1"/>
          <p:nvPr/>
        </p:nvSpPr>
        <p:spPr>
          <a:xfrm>
            <a:off x="1723963" y="3026720"/>
            <a:ext cx="509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</a:rPr>
              <a:t>res</a:t>
            </a:r>
            <a:r>
              <a:rPr baseline="-25000" lang="es" sz="800">
                <a:solidFill>
                  <a:schemeClr val="lt1"/>
                </a:solidFill>
              </a:rPr>
              <a:t>2</a:t>
            </a:r>
            <a:endParaRPr baseline="-25000" sz="800">
              <a:solidFill>
                <a:schemeClr val="lt1"/>
              </a:solidFill>
            </a:endParaRPr>
          </a:p>
        </p:txBody>
      </p:sp>
      <p:sp>
        <p:nvSpPr>
          <p:cNvPr id="400" name="Google Shape;400;p22"/>
          <p:cNvSpPr txBox="1"/>
          <p:nvPr/>
        </p:nvSpPr>
        <p:spPr>
          <a:xfrm>
            <a:off x="2611088" y="3144595"/>
            <a:ext cx="509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</a:rPr>
              <a:t>res</a:t>
            </a:r>
            <a:r>
              <a:rPr baseline="-25000" lang="es" sz="800">
                <a:solidFill>
                  <a:schemeClr val="lt1"/>
                </a:solidFill>
              </a:rPr>
              <a:t>3</a:t>
            </a:r>
            <a:endParaRPr baseline="-25000" sz="800">
              <a:solidFill>
                <a:schemeClr val="lt1"/>
              </a:solidFill>
            </a:endParaRPr>
          </a:p>
        </p:txBody>
      </p:sp>
      <p:sp>
        <p:nvSpPr>
          <p:cNvPr id="401" name="Google Shape;401;p22"/>
          <p:cNvSpPr txBox="1"/>
          <p:nvPr/>
        </p:nvSpPr>
        <p:spPr>
          <a:xfrm>
            <a:off x="3652350" y="3240445"/>
            <a:ext cx="509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</a:rPr>
              <a:t>res</a:t>
            </a:r>
            <a:r>
              <a:rPr baseline="-25000" lang="es" sz="800">
                <a:solidFill>
                  <a:schemeClr val="lt1"/>
                </a:solidFill>
              </a:rPr>
              <a:t>4</a:t>
            </a:r>
            <a:endParaRPr baseline="-25000" sz="800">
              <a:solidFill>
                <a:schemeClr val="lt1"/>
              </a:solidFill>
            </a:endParaRPr>
          </a:p>
        </p:txBody>
      </p:sp>
      <p:sp>
        <p:nvSpPr>
          <p:cNvPr id="402" name="Google Shape;402;p22"/>
          <p:cNvSpPr txBox="1"/>
          <p:nvPr/>
        </p:nvSpPr>
        <p:spPr>
          <a:xfrm>
            <a:off x="4722868" y="3320720"/>
            <a:ext cx="5094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</a:rPr>
              <a:t>res</a:t>
            </a:r>
            <a:r>
              <a:rPr baseline="-25000" lang="es" sz="800">
                <a:solidFill>
                  <a:schemeClr val="lt1"/>
                </a:solidFill>
              </a:rPr>
              <a:t>5</a:t>
            </a:r>
            <a:endParaRPr baseline="-25000" sz="800">
              <a:solidFill>
                <a:schemeClr val="lt1"/>
              </a:solidFill>
            </a:endParaRPr>
          </a:p>
        </p:txBody>
      </p:sp>
      <p:cxnSp>
        <p:nvCxnSpPr>
          <p:cNvPr id="403" name="Google Shape;403;p22"/>
          <p:cNvCxnSpPr>
            <a:stCxn id="395" idx="2"/>
          </p:cNvCxnSpPr>
          <p:nvPr/>
        </p:nvCxnSpPr>
        <p:spPr>
          <a:xfrm>
            <a:off x="6442613" y="3845945"/>
            <a:ext cx="2550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p22"/>
          <p:cNvSpPr/>
          <p:nvPr/>
        </p:nvSpPr>
        <p:spPr>
          <a:xfrm rot="-5549767">
            <a:off x="2070913" y="4142813"/>
            <a:ext cx="227316" cy="246237"/>
          </a:xfrm>
          <a:prstGeom prst="rtTriangl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405" name="Google Shape;405;p22"/>
          <p:cNvSpPr/>
          <p:nvPr/>
        </p:nvSpPr>
        <p:spPr>
          <a:xfrm rot="-5549767">
            <a:off x="3092988" y="4052100"/>
            <a:ext cx="227316" cy="246237"/>
          </a:xfrm>
          <a:prstGeom prst="rtTriangl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406" name="Google Shape;406;p22"/>
          <p:cNvSpPr/>
          <p:nvPr/>
        </p:nvSpPr>
        <p:spPr>
          <a:xfrm rot="-5549767">
            <a:off x="4163863" y="3964363"/>
            <a:ext cx="227316" cy="246237"/>
          </a:xfrm>
          <a:prstGeom prst="rtTriangl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407" name="Google Shape;407;p22"/>
          <p:cNvSpPr/>
          <p:nvPr/>
        </p:nvSpPr>
        <p:spPr>
          <a:xfrm rot="5259484">
            <a:off x="2442542" y="3374857"/>
            <a:ext cx="227590" cy="246199"/>
          </a:xfrm>
          <a:prstGeom prst="rtTriangl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408" name="Google Shape;408;p22"/>
          <p:cNvSpPr/>
          <p:nvPr/>
        </p:nvSpPr>
        <p:spPr>
          <a:xfrm rot="-5400000">
            <a:off x="5254163" y="3908669"/>
            <a:ext cx="180300" cy="246300"/>
          </a:xfrm>
          <a:prstGeom prst="rtTriangl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409" name="Google Shape;409;p22"/>
          <p:cNvSpPr/>
          <p:nvPr/>
        </p:nvSpPr>
        <p:spPr>
          <a:xfrm rot="5400000">
            <a:off x="4517483" y="3560877"/>
            <a:ext cx="180300" cy="246300"/>
          </a:xfrm>
          <a:prstGeom prst="rtTriangl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410" name="Google Shape;410;p22"/>
          <p:cNvSpPr/>
          <p:nvPr/>
        </p:nvSpPr>
        <p:spPr>
          <a:xfrm rot="5259484">
            <a:off x="1675117" y="3291307"/>
            <a:ext cx="227590" cy="246199"/>
          </a:xfrm>
          <a:prstGeom prst="rtTriangl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411" name="Google Shape;411;p22"/>
          <p:cNvSpPr/>
          <p:nvPr/>
        </p:nvSpPr>
        <p:spPr>
          <a:xfrm rot="5259484">
            <a:off x="3410917" y="3510957"/>
            <a:ext cx="227590" cy="246199"/>
          </a:xfrm>
          <a:prstGeom prst="rtTriangle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FA8DC"/>
              </a:solidFill>
            </a:endParaRPr>
          </a:p>
        </p:txBody>
      </p:sp>
      <p:sp>
        <p:nvSpPr>
          <p:cNvPr id="364" name="Google Shape;364;p22"/>
          <p:cNvSpPr txBox="1"/>
          <p:nvPr/>
        </p:nvSpPr>
        <p:spPr>
          <a:xfrm>
            <a:off x="6697506" y="3704550"/>
            <a:ext cx="6093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dk1"/>
                </a:solidFill>
              </a:rPr>
              <a:t>[1, 2048]</a:t>
            </a:r>
            <a:endParaRPr baseline="-25000" sz="800">
              <a:solidFill>
                <a:schemeClr val="dk1"/>
              </a:solidFill>
            </a:endParaRPr>
          </a:p>
        </p:txBody>
      </p:sp>
      <p:sp>
        <p:nvSpPr>
          <p:cNvPr id="412" name="Google Shape;412;p22"/>
          <p:cNvSpPr txBox="1"/>
          <p:nvPr/>
        </p:nvSpPr>
        <p:spPr>
          <a:xfrm>
            <a:off x="311700" y="712131"/>
            <a:ext cx="51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38194"/>
                </a:solidFill>
                <a:highlight>
                  <a:schemeClr val="lt1"/>
                </a:highlight>
              </a:rPr>
              <a:t>Earlier fusion </a:t>
            </a:r>
            <a:r>
              <a:rPr b="1" lang="es" sz="1200">
                <a:solidFill>
                  <a:srgbClr val="038194"/>
                </a:solidFill>
                <a:highlight>
                  <a:schemeClr val="lt1"/>
                </a:highlight>
              </a:rPr>
              <a:t>methodology</a:t>
            </a:r>
            <a:r>
              <a:rPr b="1" lang="es" sz="1200">
                <a:solidFill>
                  <a:srgbClr val="038194"/>
                </a:solidFill>
                <a:highlight>
                  <a:schemeClr val="lt1"/>
                </a:highlight>
              </a:rPr>
              <a:t> </a:t>
            </a:r>
            <a:endParaRPr b="1" sz="1200">
              <a:solidFill>
                <a:srgbClr val="038194"/>
              </a:solidFill>
              <a:highlight>
                <a:schemeClr val="lt1"/>
              </a:highlight>
            </a:endParaRPr>
          </a:p>
        </p:txBody>
      </p:sp>
      <p:sp>
        <p:nvSpPr>
          <p:cNvPr id="413" name="Google Shape;413;p22"/>
          <p:cNvSpPr txBox="1"/>
          <p:nvPr/>
        </p:nvSpPr>
        <p:spPr>
          <a:xfrm>
            <a:off x="3122851" y="2335575"/>
            <a:ext cx="19170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chemeClr val="lt1"/>
                </a:solidFill>
              </a:rPr>
              <a:t>Freezing F% of layers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414" name="Google Shape;414;p22"/>
          <p:cNvSpPr txBox="1"/>
          <p:nvPr/>
        </p:nvSpPr>
        <p:spPr>
          <a:xfrm>
            <a:off x="3094101" y="4270650"/>
            <a:ext cx="19170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chemeClr val="lt1"/>
                </a:solidFill>
              </a:rPr>
              <a:t>Freezing F% of layers</a:t>
            </a:r>
            <a:endParaRPr b="1"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"/>
          <p:cNvSpPr txBox="1"/>
          <p:nvPr/>
        </p:nvSpPr>
        <p:spPr>
          <a:xfrm>
            <a:off x="2401188" y="4576345"/>
            <a:ext cx="33117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800">
                <a:solidFill>
                  <a:schemeClr val="lt1"/>
                </a:solidFill>
              </a:rPr>
              <a:t>X3D S</a:t>
            </a:r>
            <a:r>
              <a:rPr b="1" baseline="30000" lang="es" sz="800">
                <a:solidFill>
                  <a:schemeClr val="lt1"/>
                </a:solidFill>
              </a:rPr>
              <a:t>[3]</a:t>
            </a:r>
            <a:r>
              <a:rPr b="1" lang="es" sz="800">
                <a:solidFill>
                  <a:schemeClr val="lt1"/>
                </a:solidFill>
              </a:rPr>
              <a:t> </a:t>
            </a:r>
            <a:r>
              <a:rPr lang="es" sz="800">
                <a:solidFill>
                  <a:schemeClr val="lt1"/>
                </a:solidFill>
              </a:rPr>
              <a:t>trained with </a:t>
            </a:r>
            <a:r>
              <a:rPr b="1" lang="es" sz="800">
                <a:solidFill>
                  <a:schemeClr val="lt1"/>
                </a:solidFill>
              </a:rPr>
              <a:t>OF</a:t>
            </a:r>
            <a:r>
              <a:rPr lang="es" sz="800">
                <a:solidFill>
                  <a:schemeClr val="lt1"/>
                </a:solidFill>
              </a:rPr>
              <a:t> frames </a:t>
            </a:r>
            <a:r>
              <a:rPr b="1" lang="es" sz="800">
                <a:solidFill>
                  <a:schemeClr val="lt1"/>
                </a:solidFill>
              </a:rPr>
              <a:t>without last classification layer</a:t>
            </a:r>
            <a:endParaRPr b="1" sz="800">
              <a:solidFill>
                <a:schemeClr val="lt1"/>
              </a:solidFill>
            </a:endParaRPr>
          </a:p>
        </p:txBody>
      </p:sp>
      <p:sp>
        <p:nvSpPr>
          <p:cNvPr id="420" name="Google Shape;420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6FBEAE"/>
                </a:solidFill>
              </a:rPr>
              <a:t>Multimodal approach </a:t>
            </a:r>
            <a:r>
              <a:rPr b="1" lang="es" sz="2866">
                <a:solidFill>
                  <a:srgbClr val="45818E"/>
                </a:solidFill>
              </a:rPr>
              <a:t>·</a:t>
            </a:r>
            <a:r>
              <a:rPr b="1" lang="es" sz="3200">
                <a:solidFill>
                  <a:srgbClr val="45818E"/>
                </a:solidFill>
              </a:rPr>
              <a:t> </a:t>
            </a:r>
            <a:r>
              <a:rPr b="1" lang="es" sz="2755">
                <a:solidFill>
                  <a:srgbClr val="45818E"/>
                </a:solidFill>
              </a:rPr>
              <a:t>Earlier fusion strategy</a:t>
            </a:r>
            <a:endParaRPr/>
          </a:p>
        </p:txBody>
      </p:sp>
      <p:sp>
        <p:nvSpPr>
          <p:cNvPr id="421" name="Google Shape;42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22" name="Google Shape;422;p23"/>
          <p:cNvSpPr txBox="1"/>
          <p:nvPr/>
        </p:nvSpPr>
        <p:spPr>
          <a:xfrm>
            <a:off x="0" y="0"/>
            <a:ext cx="17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83CDBE"/>
                </a:solidFill>
              </a:rPr>
              <a:t>Task 2.2</a:t>
            </a:r>
            <a:endParaRPr sz="100">
              <a:solidFill>
                <a:srgbClr val="83CDBE"/>
              </a:solidFill>
            </a:endParaRPr>
          </a:p>
        </p:txBody>
      </p:sp>
      <p:grpSp>
        <p:nvGrpSpPr>
          <p:cNvPr id="423" name="Google Shape;423;p23"/>
          <p:cNvGrpSpPr/>
          <p:nvPr/>
        </p:nvGrpSpPr>
        <p:grpSpPr>
          <a:xfrm>
            <a:off x="7451775" y="-25400"/>
            <a:ext cx="1718001" cy="400200"/>
            <a:chOff x="7451775" y="-25400"/>
            <a:chExt cx="1718001" cy="400200"/>
          </a:xfrm>
        </p:grpSpPr>
        <p:grpSp>
          <p:nvGrpSpPr>
            <p:cNvPr id="424" name="Google Shape;424;p23"/>
            <p:cNvGrpSpPr/>
            <p:nvPr/>
          </p:nvGrpSpPr>
          <p:grpSpPr>
            <a:xfrm>
              <a:off x="7451775" y="-25400"/>
              <a:ext cx="1718001" cy="400200"/>
              <a:chOff x="7451775" y="-25400"/>
              <a:chExt cx="1718001" cy="400200"/>
            </a:xfrm>
          </p:grpSpPr>
          <p:sp>
            <p:nvSpPr>
              <p:cNvPr id="425" name="Google Shape;425;p23"/>
              <p:cNvSpPr/>
              <p:nvPr/>
            </p:nvSpPr>
            <p:spPr>
              <a:xfrm>
                <a:off x="7491276" y="-22100"/>
                <a:ext cx="1678500" cy="393600"/>
              </a:xfrm>
              <a:prstGeom prst="rect">
                <a:avLst/>
              </a:prstGeom>
              <a:noFill/>
              <a:ln cap="rnd" cmpd="sng" w="9525">
                <a:solidFill>
                  <a:srgbClr val="6FBEA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3"/>
              <p:cNvSpPr txBox="1"/>
              <p:nvPr/>
            </p:nvSpPr>
            <p:spPr>
              <a:xfrm>
                <a:off x="7451775" y="21932"/>
                <a:ext cx="10254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800">
                    <a:solidFill>
                      <a:schemeClr val="dk2"/>
                    </a:solidFill>
                  </a:rPr>
                  <a:t>Presented by:</a:t>
                </a:r>
                <a:endParaRPr sz="800">
                  <a:solidFill>
                    <a:schemeClr val="dk2"/>
                  </a:solidFill>
                </a:endParaRPr>
              </a:p>
            </p:txBody>
          </p:sp>
          <p:sp>
            <p:nvSpPr>
              <p:cNvPr id="427" name="Google Shape;427;p23"/>
              <p:cNvSpPr txBox="1"/>
              <p:nvPr/>
            </p:nvSpPr>
            <p:spPr>
              <a:xfrm>
                <a:off x="8270100" y="-25400"/>
                <a:ext cx="87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s">
                    <a:solidFill>
                      <a:srgbClr val="6FBEAE"/>
                    </a:solidFill>
                  </a:rPr>
                  <a:t>Fran</a:t>
                </a:r>
                <a:endParaRPr i="1"/>
              </a:p>
            </p:txBody>
          </p:sp>
        </p:grpSp>
        <p:sp>
          <p:nvSpPr>
            <p:cNvPr id="428" name="Google Shape;428;p23"/>
            <p:cNvSpPr txBox="1"/>
            <p:nvPr/>
          </p:nvSpPr>
          <p:spPr>
            <a:xfrm>
              <a:off x="7452103" y="216425"/>
              <a:ext cx="1683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800">
                  <a:solidFill>
                    <a:srgbClr val="83CDBE"/>
                  </a:solidFill>
                </a:rPr>
                <a:t>Team 5</a:t>
              </a:r>
              <a:endParaRPr sz="800">
                <a:solidFill>
                  <a:srgbClr val="83CDBE"/>
                </a:solidFill>
              </a:endParaRPr>
            </a:p>
          </p:txBody>
        </p:sp>
      </p:grpSp>
      <p:sp>
        <p:nvSpPr>
          <p:cNvPr id="429" name="Google Shape;429;p23"/>
          <p:cNvSpPr txBox="1"/>
          <p:nvPr/>
        </p:nvSpPr>
        <p:spPr>
          <a:xfrm>
            <a:off x="311700" y="712131"/>
            <a:ext cx="51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38194"/>
                </a:solidFill>
                <a:highlight>
                  <a:schemeClr val="lt1"/>
                </a:highlight>
              </a:rPr>
              <a:t>Earlier fusion results</a:t>
            </a:r>
            <a:endParaRPr b="1" sz="1200">
              <a:solidFill>
                <a:srgbClr val="038194"/>
              </a:solidFill>
              <a:highlight>
                <a:schemeClr val="lt1"/>
              </a:highlight>
            </a:endParaRPr>
          </a:p>
        </p:txBody>
      </p:sp>
      <p:pic>
        <p:nvPicPr>
          <p:cNvPr id="430" name="Google Shape;43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00" y="1008500"/>
            <a:ext cx="3096376" cy="2606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6275" y="1008500"/>
            <a:ext cx="3096376" cy="260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2100" y="939775"/>
            <a:ext cx="2638950" cy="26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23"/>
          <p:cNvSpPr txBox="1"/>
          <p:nvPr/>
        </p:nvSpPr>
        <p:spPr>
          <a:xfrm>
            <a:off x="6634375" y="2542550"/>
            <a:ext cx="1410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solidFill>
                  <a:schemeClr val="lt1"/>
                </a:solidFill>
              </a:rPr>
              <a:t>0.41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434" name="Google Shape;434;p23"/>
          <p:cNvSpPr txBox="1"/>
          <p:nvPr/>
        </p:nvSpPr>
        <p:spPr>
          <a:xfrm>
            <a:off x="6634375" y="2955975"/>
            <a:ext cx="2008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solidFill>
                  <a:schemeClr val="lt1"/>
                </a:solidFill>
              </a:rPr>
              <a:t>0.59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435" name="Google Shape;435;p23"/>
          <p:cNvSpPr txBox="1"/>
          <p:nvPr/>
        </p:nvSpPr>
        <p:spPr>
          <a:xfrm>
            <a:off x="6634375" y="2129125"/>
            <a:ext cx="2103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solidFill>
                  <a:schemeClr val="lt1"/>
                </a:solidFill>
              </a:rPr>
              <a:t>0.61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436" name="Google Shape;436;p23"/>
          <p:cNvSpPr txBox="1"/>
          <p:nvPr/>
        </p:nvSpPr>
        <p:spPr>
          <a:xfrm>
            <a:off x="6633375" y="1715700"/>
            <a:ext cx="215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solidFill>
                  <a:schemeClr val="lt1"/>
                </a:solidFill>
              </a:rPr>
              <a:t>0.63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437" name="Google Shape;437;p23"/>
          <p:cNvSpPr txBox="1"/>
          <p:nvPr/>
        </p:nvSpPr>
        <p:spPr>
          <a:xfrm>
            <a:off x="6633375" y="1312875"/>
            <a:ext cx="1991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solidFill>
                  <a:schemeClr val="lt1"/>
                </a:solidFill>
              </a:rPr>
              <a:t>0.58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438" name="Google Shape;438;p23"/>
          <p:cNvSpPr/>
          <p:nvPr/>
        </p:nvSpPr>
        <p:spPr>
          <a:xfrm>
            <a:off x="311700" y="3429350"/>
            <a:ext cx="8291100" cy="1550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Discussion: </a:t>
            </a:r>
            <a:endParaRPr sz="13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A3D"/>
              </a:buClr>
              <a:buSzPts val="1100"/>
              <a:buChar char="●"/>
            </a:pPr>
            <a:r>
              <a:rPr b="1" lang="es" sz="1100">
                <a:solidFill>
                  <a:srgbClr val="363A3D"/>
                </a:solidFill>
                <a:highlight>
                  <a:srgbClr val="FFFFFF"/>
                </a:highlight>
              </a:rPr>
              <a:t>Freezing 80% and 90% of layers boosts Multimodal model accuracy</a:t>
            </a:r>
            <a:r>
              <a:rPr lang="es" sz="1100">
                <a:solidFill>
                  <a:srgbClr val="363A3D"/>
                </a:solidFill>
                <a:highlight>
                  <a:srgbClr val="FFFFFF"/>
                </a:highlight>
              </a:rPr>
              <a:t> above OF and RGB baselines. At 50% frozen layers, results mirror the RGB baseline.</a:t>
            </a:r>
            <a:endParaRPr sz="1100">
              <a:solidFill>
                <a:srgbClr val="363A3D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63A3D"/>
              </a:buClr>
              <a:buSzPts val="1100"/>
              <a:buChar char="●"/>
            </a:pPr>
            <a:r>
              <a:rPr b="1" lang="es" sz="1100">
                <a:solidFill>
                  <a:srgbClr val="363A3D"/>
                </a:solidFill>
                <a:highlight>
                  <a:srgbClr val="FFFFFF"/>
                </a:highlight>
              </a:rPr>
              <a:t>Multimodal models exhibit more overfitting</a:t>
            </a:r>
            <a:r>
              <a:rPr lang="es" sz="1100">
                <a:solidFill>
                  <a:srgbClr val="363A3D"/>
                </a:solidFill>
                <a:highlight>
                  <a:srgbClr val="FFFFFF"/>
                </a:highlight>
              </a:rPr>
              <a:t>, possibly because </a:t>
            </a:r>
            <a:r>
              <a:rPr b="1" lang="es" sz="1100">
                <a:solidFill>
                  <a:srgbClr val="363A3D"/>
                </a:solidFill>
                <a:highlight>
                  <a:srgbClr val="FFFFFF"/>
                </a:highlight>
              </a:rPr>
              <a:t>both branches were </a:t>
            </a:r>
            <a:r>
              <a:rPr lang="es" sz="1100">
                <a:solidFill>
                  <a:srgbClr val="363A3D"/>
                </a:solidFill>
                <a:highlight>
                  <a:srgbClr val="FFFFFF"/>
                </a:highlight>
              </a:rPr>
              <a:t>already </a:t>
            </a:r>
            <a:r>
              <a:rPr b="1" lang="es" sz="1100">
                <a:solidFill>
                  <a:srgbClr val="363A3D"/>
                </a:solidFill>
                <a:highlight>
                  <a:srgbClr val="FFFFFF"/>
                </a:highlight>
              </a:rPr>
              <a:t>trained with the same data</a:t>
            </a:r>
            <a:r>
              <a:rPr lang="es" sz="1100">
                <a:solidFill>
                  <a:srgbClr val="363A3D"/>
                </a:solidFill>
                <a:highlight>
                  <a:srgbClr val="FFFFFF"/>
                </a:highlight>
              </a:rPr>
              <a:t>.</a:t>
            </a:r>
            <a:endParaRPr sz="1100">
              <a:solidFill>
                <a:srgbClr val="363A3D"/>
              </a:solidFill>
            </a:endParaRPr>
          </a:p>
        </p:txBody>
      </p:sp>
      <p:sp>
        <p:nvSpPr>
          <p:cNvPr id="439" name="Google Shape;439;p23"/>
          <p:cNvSpPr/>
          <p:nvPr/>
        </p:nvSpPr>
        <p:spPr>
          <a:xfrm>
            <a:off x="3090450" y="1237075"/>
            <a:ext cx="250200" cy="29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23"/>
          <p:cNvSpPr/>
          <p:nvPr/>
        </p:nvSpPr>
        <p:spPr>
          <a:xfrm>
            <a:off x="6176025" y="1237075"/>
            <a:ext cx="250200" cy="29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6FBEAE"/>
                </a:solidFill>
              </a:rPr>
              <a:t>Multimodal approach </a:t>
            </a:r>
            <a:r>
              <a:rPr b="1" lang="es" sz="3200">
                <a:solidFill>
                  <a:srgbClr val="45818E"/>
                </a:solidFill>
              </a:rPr>
              <a:t>· Comparison</a:t>
            </a:r>
            <a:endParaRPr/>
          </a:p>
        </p:txBody>
      </p:sp>
      <p:sp>
        <p:nvSpPr>
          <p:cNvPr id="446" name="Google Shape;44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47" name="Google Shape;447;p24"/>
          <p:cNvSpPr txBox="1"/>
          <p:nvPr/>
        </p:nvSpPr>
        <p:spPr>
          <a:xfrm>
            <a:off x="0" y="0"/>
            <a:ext cx="17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83CDBE"/>
                </a:solidFill>
              </a:rPr>
              <a:t>Task 2</a:t>
            </a:r>
            <a:endParaRPr sz="100">
              <a:solidFill>
                <a:srgbClr val="83CDBE"/>
              </a:solidFill>
            </a:endParaRPr>
          </a:p>
        </p:txBody>
      </p:sp>
      <p:grpSp>
        <p:nvGrpSpPr>
          <p:cNvPr id="448" name="Google Shape;448;p24"/>
          <p:cNvGrpSpPr/>
          <p:nvPr/>
        </p:nvGrpSpPr>
        <p:grpSpPr>
          <a:xfrm>
            <a:off x="7451775" y="-25400"/>
            <a:ext cx="1718001" cy="400200"/>
            <a:chOff x="7451775" y="-25400"/>
            <a:chExt cx="1718001" cy="400200"/>
          </a:xfrm>
        </p:grpSpPr>
        <p:grpSp>
          <p:nvGrpSpPr>
            <p:cNvPr id="449" name="Google Shape;449;p24"/>
            <p:cNvGrpSpPr/>
            <p:nvPr/>
          </p:nvGrpSpPr>
          <p:grpSpPr>
            <a:xfrm>
              <a:off x="7451775" y="-25400"/>
              <a:ext cx="1718001" cy="400200"/>
              <a:chOff x="7451775" y="-25400"/>
              <a:chExt cx="1718001" cy="400200"/>
            </a:xfrm>
          </p:grpSpPr>
          <p:sp>
            <p:nvSpPr>
              <p:cNvPr id="450" name="Google Shape;450;p24"/>
              <p:cNvSpPr/>
              <p:nvPr/>
            </p:nvSpPr>
            <p:spPr>
              <a:xfrm>
                <a:off x="7491276" y="-22100"/>
                <a:ext cx="1678500" cy="393600"/>
              </a:xfrm>
              <a:prstGeom prst="rect">
                <a:avLst/>
              </a:prstGeom>
              <a:noFill/>
              <a:ln cap="rnd" cmpd="sng" w="9525">
                <a:solidFill>
                  <a:srgbClr val="6FBEA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4"/>
              <p:cNvSpPr txBox="1"/>
              <p:nvPr/>
            </p:nvSpPr>
            <p:spPr>
              <a:xfrm>
                <a:off x="7451775" y="21932"/>
                <a:ext cx="10254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800">
                    <a:solidFill>
                      <a:schemeClr val="dk2"/>
                    </a:solidFill>
                  </a:rPr>
                  <a:t>Presented by:</a:t>
                </a:r>
                <a:endParaRPr sz="800">
                  <a:solidFill>
                    <a:schemeClr val="dk2"/>
                  </a:solidFill>
                </a:endParaRPr>
              </a:p>
            </p:txBody>
          </p:sp>
          <p:sp>
            <p:nvSpPr>
              <p:cNvPr id="452" name="Google Shape;452;p24"/>
              <p:cNvSpPr txBox="1"/>
              <p:nvPr/>
            </p:nvSpPr>
            <p:spPr>
              <a:xfrm>
                <a:off x="8270100" y="-25400"/>
                <a:ext cx="87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s">
                    <a:solidFill>
                      <a:srgbClr val="6FBEAE"/>
                    </a:solidFill>
                  </a:rPr>
                  <a:t>Fran</a:t>
                </a:r>
                <a:endParaRPr i="1"/>
              </a:p>
            </p:txBody>
          </p:sp>
        </p:grpSp>
        <p:sp>
          <p:nvSpPr>
            <p:cNvPr id="453" name="Google Shape;453;p24"/>
            <p:cNvSpPr txBox="1"/>
            <p:nvPr/>
          </p:nvSpPr>
          <p:spPr>
            <a:xfrm>
              <a:off x="7452103" y="216425"/>
              <a:ext cx="1683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800">
                  <a:solidFill>
                    <a:srgbClr val="83CDBE"/>
                  </a:solidFill>
                </a:rPr>
                <a:t>Team 5</a:t>
              </a:r>
              <a:endParaRPr sz="800">
                <a:solidFill>
                  <a:srgbClr val="83CDBE"/>
                </a:solidFill>
              </a:endParaRPr>
            </a:p>
          </p:txBody>
        </p:sp>
      </p:grpSp>
      <p:sp>
        <p:nvSpPr>
          <p:cNvPr id="454" name="Google Shape;454;p24"/>
          <p:cNvSpPr txBox="1"/>
          <p:nvPr/>
        </p:nvSpPr>
        <p:spPr>
          <a:xfrm>
            <a:off x="311700" y="712131"/>
            <a:ext cx="51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38194"/>
                </a:solidFill>
                <a:highlight>
                  <a:schemeClr val="lt1"/>
                </a:highlight>
              </a:rPr>
              <a:t>Late vs early</a:t>
            </a:r>
            <a:r>
              <a:rPr b="1" lang="es" sz="1200">
                <a:solidFill>
                  <a:srgbClr val="038194"/>
                </a:solidFill>
                <a:highlight>
                  <a:schemeClr val="lt1"/>
                </a:highlight>
              </a:rPr>
              <a:t> fusion</a:t>
            </a:r>
            <a:endParaRPr b="1" sz="1200">
              <a:solidFill>
                <a:srgbClr val="038194"/>
              </a:solidFill>
              <a:highlight>
                <a:schemeClr val="lt1"/>
              </a:highlight>
            </a:endParaRPr>
          </a:p>
        </p:txBody>
      </p:sp>
      <p:sp>
        <p:nvSpPr>
          <p:cNvPr id="455" name="Google Shape;455;p24"/>
          <p:cNvSpPr txBox="1"/>
          <p:nvPr/>
        </p:nvSpPr>
        <p:spPr>
          <a:xfrm>
            <a:off x="755175" y="11617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5818E"/>
                </a:solidFill>
              </a:rPr>
              <a:t>Late fusion</a:t>
            </a:r>
            <a:endParaRPr sz="1800"/>
          </a:p>
        </p:txBody>
      </p:sp>
      <p:sp>
        <p:nvSpPr>
          <p:cNvPr id="456" name="Google Shape;456;p24"/>
          <p:cNvSpPr txBox="1"/>
          <p:nvPr/>
        </p:nvSpPr>
        <p:spPr>
          <a:xfrm>
            <a:off x="5388825" y="11617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45818E"/>
                </a:solidFill>
              </a:rPr>
              <a:t>Early</a:t>
            </a:r>
            <a:r>
              <a:rPr b="1" lang="es" sz="1800">
                <a:solidFill>
                  <a:srgbClr val="45818E"/>
                </a:solidFill>
              </a:rPr>
              <a:t> fusion</a:t>
            </a:r>
            <a:endParaRPr sz="1800"/>
          </a:p>
        </p:txBody>
      </p:sp>
      <p:cxnSp>
        <p:nvCxnSpPr>
          <p:cNvPr id="457" name="Google Shape;457;p24"/>
          <p:cNvCxnSpPr/>
          <p:nvPr/>
        </p:nvCxnSpPr>
        <p:spPr>
          <a:xfrm>
            <a:off x="4572000" y="1197300"/>
            <a:ext cx="0" cy="2955300"/>
          </a:xfrm>
          <a:prstGeom prst="straightConnector1">
            <a:avLst/>
          </a:prstGeom>
          <a:noFill/>
          <a:ln cap="flat" cmpd="sng" w="9525">
            <a:solidFill>
              <a:srgbClr val="6FBEA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24"/>
          <p:cNvSpPr txBox="1"/>
          <p:nvPr/>
        </p:nvSpPr>
        <p:spPr>
          <a:xfrm>
            <a:off x="575975" y="1762575"/>
            <a:ext cx="3650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just">
              <a:spcBef>
                <a:spcPts val="1000"/>
              </a:spcBef>
              <a:spcAft>
                <a:spcPts val="0"/>
              </a:spcAft>
              <a:buClr>
                <a:srgbClr val="6FBEAE"/>
              </a:buClr>
              <a:buSzPts val="1100"/>
              <a:buChar char="✓"/>
            </a:pPr>
            <a:r>
              <a:rPr lang="es" sz="1100">
                <a:solidFill>
                  <a:schemeClr val="dk1"/>
                </a:solidFill>
              </a:rPr>
              <a:t>No need for re-training.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spcBef>
                <a:spcPts val="1000"/>
              </a:spcBef>
              <a:spcAft>
                <a:spcPts val="0"/>
              </a:spcAft>
              <a:buClr>
                <a:srgbClr val="6FBEAE"/>
              </a:buClr>
              <a:buSzPts val="1100"/>
              <a:buChar char="✓"/>
            </a:pPr>
            <a:r>
              <a:rPr lang="es" sz="1100">
                <a:solidFill>
                  <a:schemeClr val="dk1"/>
                </a:solidFill>
              </a:rPr>
              <a:t>Easy tweak of the weights.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spcBef>
                <a:spcPts val="1000"/>
              </a:spcBef>
              <a:spcAft>
                <a:spcPts val="0"/>
              </a:spcAft>
              <a:buClr>
                <a:srgbClr val="6FBEAE"/>
              </a:buClr>
              <a:buSzPts val="1100"/>
              <a:buChar char="✓"/>
            </a:pPr>
            <a:r>
              <a:rPr lang="es" sz="1100">
                <a:solidFill>
                  <a:schemeClr val="dk1"/>
                </a:solidFill>
              </a:rPr>
              <a:t>NNs can be always improved separately.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1100"/>
              <a:buChar char="𝞦"/>
            </a:pPr>
            <a:r>
              <a:rPr lang="es" sz="1100">
                <a:solidFill>
                  <a:schemeClr val="dk1"/>
                </a:solidFill>
              </a:rPr>
              <a:t>Unable to learn interactions between the two modalities.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1100"/>
              <a:buChar char="𝞦"/>
            </a:pPr>
            <a:r>
              <a:rPr lang="es" sz="1100">
                <a:solidFill>
                  <a:schemeClr val="dk1"/>
                </a:solidFill>
              </a:rPr>
              <a:t>Lower ceiling of improvement.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59" name="Google Shape;459;p24"/>
          <p:cNvSpPr txBox="1"/>
          <p:nvPr/>
        </p:nvSpPr>
        <p:spPr>
          <a:xfrm>
            <a:off x="5063475" y="1762575"/>
            <a:ext cx="3650700" cy="23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just">
              <a:spcBef>
                <a:spcPts val="1000"/>
              </a:spcBef>
              <a:spcAft>
                <a:spcPts val="0"/>
              </a:spcAft>
              <a:buClr>
                <a:srgbClr val="6FBEAE"/>
              </a:buClr>
              <a:buSzPts val="1100"/>
              <a:buChar char="✓"/>
            </a:pPr>
            <a:r>
              <a:rPr lang="es" sz="1100">
                <a:solidFill>
                  <a:schemeClr val="dk1"/>
                </a:solidFill>
              </a:rPr>
              <a:t>Room for further improvement.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spcBef>
                <a:spcPts val="1000"/>
              </a:spcBef>
              <a:spcAft>
                <a:spcPts val="0"/>
              </a:spcAft>
              <a:buClr>
                <a:srgbClr val="6FBEAE"/>
              </a:buClr>
              <a:buSzPts val="1100"/>
              <a:buChar char="✓"/>
            </a:pPr>
            <a:r>
              <a:rPr lang="es" sz="1100">
                <a:solidFill>
                  <a:schemeClr val="dk1"/>
                </a:solidFill>
              </a:rPr>
              <a:t>Further tweaks might allow more complex learning, like using weights for each type of feature vector.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1100"/>
              <a:buChar char="𝞦"/>
            </a:pPr>
            <a:r>
              <a:rPr lang="es" sz="1100">
                <a:solidFill>
                  <a:schemeClr val="dk1"/>
                </a:solidFill>
              </a:rPr>
              <a:t>More complex architecture to tune.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1100"/>
              <a:buChar char="𝞦"/>
            </a:pPr>
            <a:r>
              <a:rPr lang="es" sz="1100">
                <a:solidFill>
                  <a:schemeClr val="dk1"/>
                </a:solidFill>
              </a:rPr>
              <a:t>Double resources needed in order to train the whole multimodal neural network.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60" name="Google Shape;460;p24"/>
          <p:cNvSpPr txBox="1"/>
          <p:nvPr/>
        </p:nvSpPr>
        <p:spPr>
          <a:xfrm>
            <a:off x="755175" y="4254975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accent4"/>
                </a:solidFill>
              </a:rPr>
              <a:t>Best test accuracy</a:t>
            </a:r>
            <a:endParaRPr b="1" sz="16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</a:rPr>
              <a:t>64.14%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461" name="Google Shape;461;p24"/>
          <p:cNvSpPr txBox="1"/>
          <p:nvPr/>
        </p:nvSpPr>
        <p:spPr>
          <a:xfrm>
            <a:off x="5388825" y="4254975"/>
            <a:ext cx="30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accent4"/>
                </a:solidFill>
              </a:rPr>
              <a:t>Best test accuracy</a:t>
            </a:r>
            <a:endParaRPr b="1" sz="16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</a:rPr>
              <a:t>62.95%</a:t>
            </a:r>
            <a:endParaRPr b="1" sz="1800">
              <a:solidFill>
                <a:schemeClr val="dk2"/>
              </a:solidFill>
            </a:endParaRPr>
          </a:p>
        </p:txBody>
      </p:sp>
      <p:cxnSp>
        <p:nvCxnSpPr>
          <p:cNvPr id="462" name="Google Shape;462;p24"/>
          <p:cNvCxnSpPr/>
          <p:nvPr/>
        </p:nvCxnSpPr>
        <p:spPr>
          <a:xfrm>
            <a:off x="1620225" y="3002325"/>
            <a:ext cx="126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24"/>
          <p:cNvCxnSpPr/>
          <p:nvPr/>
        </p:nvCxnSpPr>
        <p:spPr>
          <a:xfrm>
            <a:off x="6253875" y="3002325"/>
            <a:ext cx="1269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6FBEAE"/>
                </a:solidFill>
              </a:rPr>
              <a:t>Conclusions</a:t>
            </a:r>
            <a:endParaRPr sz="3200">
              <a:solidFill>
                <a:srgbClr val="6FBEA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6FBEA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6FBEA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6FBEAE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5"/>
          <p:cNvSpPr txBox="1"/>
          <p:nvPr>
            <p:ph idx="1" type="body"/>
          </p:nvPr>
        </p:nvSpPr>
        <p:spPr>
          <a:xfrm>
            <a:off x="311700" y="1091750"/>
            <a:ext cx="8520600" cy="3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5"/>
                </a:solidFill>
              </a:rPr>
              <a:t>Alternative modality</a:t>
            </a:r>
            <a:endParaRPr b="1">
              <a:solidFill>
                <a:schemeClr val="accent5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Among different options, the </a:t>
            </a:r>
            <a:r>
              <a:rPr b="1" lang="es" sz="1200">
                <a:solidFill>
                  <a:schemeClr val="dk1"/>
                </a:solidFill>
              </a:rPr>
              <a:t>Optical Flow</a:t>
            </a:r>
            <a:r>
              <a:rPr lang="es" sz="1200">
                <a:solidFill>
                  <a:schemeClr val="dk1"/>
                </a:solidFill>
              </a:rPr>
              <a:t> is a sufficient alternative modality for correctly training a human action recognition model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" sz="1200">
                <a:solidFill>
                  <a:schemeClr val="dk1"/>
                </a:solidFill>
              </a:rPr>
              <a:t>Optical Flow benefits those actions that are r</a:t>
            </a:r>
            <a:r>
              <a:rPr b="1" lang="es" sz="1200">
                <a:solidFill>
                  <a:schemeClr val="dk1"/>
                </a:solidFill>
              </a:rPr>
              <a:t>epetitive</a:t>
            </a:r>
            <a:r>
              <a:rPr b="1" lang="es" sz="1200">
                <a:solidFill>
                  <a:schemeClr val="dk1"/>
                </a:solidFill>
              </a:rPr>
              <a:t>, characteristic with constant direction</a:t>
            </a:r>
            <a:r>
              <a:rPr lang="es" sz="1200">
                <a:solidFill>
                  <a:schemeClr val="dk1"/>
                </a:solidFill>
              </a:rPr>
              <a:t>. However, it </a:t>
            </a:r>
            <a:r>
              <a:rPr b="1" lang="es" sz="1200">
                <a:solidFill>
                  <a:schemeClr val="dk1"/>
                </a:solidFill>
              </a:rPr>
              <a:t>fails in scenarios with complex movements</a:t>
            </a:r>
            <a:r>
              <a:rPr lang="es" sz="1200">
                <a:solidFill>
                  <a:schemeClr val="dk1"/>
                </a:solidFill>
              </a:rPr>
              <a:t>, where RGB images might contain more useful information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Overall, </a:t>
            </a:r>
            <a:r>
              <a:rPr b="1" lang="es" sz="1200">
                <a:solidFill>
                  <a:schemeClr val="dk1"/>
                </a:solidFill>
              </a:rPr>
              <a:t>using RBG images</a:t>
            </a:r>
            <a:r>
              <a:rPr lang="es" sz="1200">
                <a:solidFill>
                  <a:schemeClr val="dk1"/>
                </a:solidFill>
              </a:rPr>
              <a:t> results in a </a:t>
            </a:r>
            <a:r>
              <a:rPr b="1" lang="es" sz="1200">
                <a:solidFill>
                  <a:schemeClr val="dk1"/>
                </a:solidFill>
              </a:rPr>
              <a:t>better human action recognition performance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5"/>
                </a:solidFill>
              </a:rPr>
              <a:t>Multimodal approach</a:t>
            </a:r>
            <a:endParaRPr b="1">
              <a:solidFill>
                <a:schemeClr val="accent5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b="1" lang="es" sz="1200">
                <a:solidFill>
                  <a:schemeClr val="dk1"/>
                </a:solidFill>
              </a:rPr>
              <a:t>Late fusion performs slightly better</a:t>
            </a:r>
            <a:r>
              <a:rPr lang="es" sz="1200">
                <a:solidFill>
                  <a:schemeClr val="dk1"/>
                </a:solidFill>
              </a:rPr>
              <a:t> in terms of test accuracy.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" sz="1200">
                <a:solidFill>
                  <a:schemeClr val="dk1"/>
                </a:solidFill>
              </a:rPr>
              <a:t>However, early fusion can be tested much further and </a:t>
            </a:r>
            <a:r>
              <a:rPr b="1" lang="es" sz="1200">
                <a:solidFill>
                  <a:schemeClr val="dk1"/>
                </a:solidFill>
              </a:rPr>
              <a:t>we would expect more complex interactions to give better results.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470" name="Google Shape;47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471" name="Google Shape;471;p25"/>
          <p:cNvGrpSpPr/>
          <p:nvPr/>
        </p:nvGrpSpPr>
        <p:grpSpPr>
          <a:xfrm>
            <a:off x="7451775" y="-25400"/>
            <a:ext cx="1718001" cy="400200"/>
            <a:chOff x="7451775" y="-25400"/>
            <a:chExt cx="1718001" cy="400200"/>
          </a:xfrm>
        </p:grpSpPr>
        <p:grpSp>
          <p:nvGrpSpPr>
            <p:cNvPr id="472" name="Google Shape;472;p25"/>
            <p:cNvGrpSpPr/>
            <p:nvPr/>
          </p:nvGrpSpPr>
          <p:grpSpPr>
            <a:xfrm>
              <a:off x="7451775" y="-25400"/>
              <a:ext cx="1718001" cy="400200"/>
              <a:chOff x="7451775" y="-25400"/>
              <a:chExt cx="1718001" cy="400200"/>
            </a:xfrm>
          </p:grpSpPr>
          <p:sp>
            <p:nvSpPr>
              <p:cNvPr id="473" name="Google Shape;473;p25"/>
              <p:cNvSpPr/>
              <p:nvPr/>
            </p:nvSpPr>
            <p:spPr>
              <a:xfrm>
                <a:off x="7491276" y="-22100"/>
                <a:ext cx="1678500" cy="393600"/>
              </a:xfrm>
              <a:prstGeom prst="rect">
                <a:avLst/>
              </a:prstGeom>
              <a:noFill/>
              <a:ln cap="rnd" cmpd="sng" w="9525">
                <a:solidFill>
                  <a:srgbClr val="6FBEA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5"/>
              <p:cNvSpPr txBox="1"/>
              <p:nvPr/>
            </p:nvSpPr>
            <p:spPr>
              <a:xfrm>
                <a:off x="7451775" y="21932"/>
                <a:ext cx="10254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800">
                    <a:solidFill>
                      <a:schemeClr val="dk2"/>
                    </a:solidFill>
                  </a:rPr>
                  <a:t>Presented by:</a:t>
                </a:r>
                <a:endParaRPr sz="800">
                  <a:solidFill>
                    <a:schemeClr val="dk2"/>
                  </a:solidFill>
                </a:endParaRPr>
              </a:p>
            </p:txBody>
          </p:sp>
          <p:sp>
            <p:nvSpPr>
              <p:cNvPr id="475" name="Google Shape;475;p25"/>
              <p:cNvSpPr txBox="1"/>
              <p:nvPr/>
            </p:nvSpPr>
            <p:spPr>
              <a:xfrm>
                <a:off x="8270100" y="-25400"/>
                <a:ext cx="87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s">
                    <a:solidFill>
                      <a:srgbClr val="6FBEAE"/>
                    </a:solidFill>
                  </a:rPr>
                  <a:t>Rosana</a:t>
                </a:r>
                <a:endParaRPr i="1"/>
              </a:p>
            </p:txBody>
          </p:sp>
        </p:grpSp>
        <p:sp>
          <p:nvSpPr>
            <p:cNvPr id="476" name="Google Shape;476;p25"/>
            <p:cNvSpPr txBox="1"/>
            <p:nvPr/>
          </p:nvSpPr>
          <p:spPr>
            <a:xfrm>
              <a:off x="7452103" y="216425"/>
              <a:ext cx="1683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800">
                  <a:solidFill>
                    <a:srgbClr val="83CDBE"/>
                  </a:solidFill>
                </a:rPr>
                <a:t>Team 5</a:t>
              </a:r>
              <a:endParaRPr sz="800">
                <a:solidFill>
                  <a:srgbClr val="83CDBE"/>
                </a:solidFill>
              </a:endParaRPr>
            </a:p>
          </p:txBody>
        </p:sp>
      </p:grpSp>
      <p:cxnSp>
        <p:nvCxnSpPr>
          <p:cNvPr id="477" name="Google Shape;477;p25"/>
          <p:cNvCxnSpPr/>
          <p:nvPr/>
        </p:nvCxnSpPr>
        <p:spPr>
          <a:xfrm>
            <a:off x="3355500" y="3114425"/>
            <a:ext cx="2433000" cy="0"/>
          </a:xfrm>
          <a:prstGeom prst="straightConnector1">
            <a:avLst/>
          </a:prstGeom>
          <a:noFill/>
          <a:ln cap="flat" cmpd="sng" w="9525">
            <a:solidFill>
              <a:srgbClr val="03819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83" name="Google Shape;4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83400"/>
            <a:ext cx="9153525" cy="35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26"/>
          <p:cNvSpPr txBox="1"/>
          <p:nvPr>
            <p:ph type="title"/>
          </p:nvPr>
        </p:nvSpPr>
        <p:spPr>
          <a:xfrm>
            <a:off x="636263" y="2642435"/>
            <a:ext cx="7881000" cy="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990"/>
              <a:buNone/>
            </a:pPr>
            <a:r>
              <a:rPr b="1" lang="es" sz="1200">
                <a:solidFill>
                  <a:schemeClr val="accent5"/>
                </a:solidFill>
              </a:rPr>
              <a:t>TEAM 5</a:t>
            </a:r>
            <a:endParaRPr b="1" sz="1200">
              <a:solidFill>
                <a:schemeClr val="accent5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700"/>
              </a:spcBef>
              <a:spcAft>
                <a:spcPts val="1700"/>
              </a:spcAft>
              <a:buSzPts val="990"/>
              <a:buNone/>
            </a:pPr>
            <a:r>
              <a:rPr lang="es" sz="1200">
                <a:solidFill>
                  <a:srgbClr val="134F5C"/>
                </a:solidFill>
              </a:rPr>
              <a:t>Marcos Frías · Àngel Herrero · Francisco A. Molina · Rosana Valero</a:t>
            </a:r>
            <a:endParaRPr i="1" sz="615">
              <a:solidFill>
                <a:srgbClr val="202020"/>
              </a:solidFill>
              <a:highlight>
                <a:srgbClr val="FFFFFF"/>
              </a:highlight>
            </a:endParaRPr>
          </a:p>
        </p:txBody>
      </p:sp>
      <p:pic>
        <p:nvPicPr>
          <p:cNvPr id="485" name="Google Shape;4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8325" y="4228245"/>
            <a:ext cx="3605200" cy="91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4" y="4262150"/>
            <a:ext cx="5606628" cy="8813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26"/>
          <p:cNvCxnSpPr/>
          <p:nvPr/>
        </p:nvCxnSpPr>
        <p:spPr>
          <a:xfrm>
            <a:off x="3865500" y="3649733"/>
            <a:ext cx="1413000" cy="0"/>
          </a:xfrm>
          <a:prstGeom prst="straightConnector1">
            <a:avLst/>
          </a:prstGeom>
          <a:noFill/>
          <a:ln cap="flat" cmpd="sng" w="19050">
            <a:solidFill>
              <a:srgbClr val="134F5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26"/>
          <p:cNvCxnSpPr/>
          <p:nvPr/>
        </p:nvCxnSpPr>
        <p:spPr>
          <a:xfrm>
            <a:off x="4118850" y="3555683"/>
            <a:ext cx="906300" cy="0"/>
          </a:xfrm>
          <a:prstGeom prst="straightConnector1">
            <a:avLst/>
          </a:prstGeom>
          <a:noFill/>
          <a:ln cap="flat" cmpd="sng" w="19050">
            <a:solidFill>
              <a:srgbClr val="134F5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26"/>
          <p:cNvCxnSpPr/>
          <p:nvPr/>
        </p:nvCxnSpPr>
        <p:spPr>
          <a:xfrm>
            <a:off x="3389850" y="3752383"/>
            <a:ext cx="2364300" cy="0"/>
          </a:xfrm>
          <a:prstGeom prst="straightConnector1">
            <a:avLst/>
          </a:prstGeom>
          <a:noFill/>
          <a:ln cap="flat" cmpd="sng" w="19050">
            <a:solidFill>
              <a:srgbClr val="134F5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26"/>
          <p:cNvCxnSpPr/>
          <p:nvPr/>
        </p:nvCxnSpPr>
        <p:spPr>
          <a:xfrm>
            <a:off x="4357650" y="3457740"/>
            <a:ext cx="428700" cy="0"/>
          </a:xfrm>
          <a:prstGeom prst="straightConnector1">
            <a:avLst/>
          </a:prstGeom>
          <a:noFill/>
          <a:ln cap="flat" cmpd="sng" w="19050">
            <a:solidFill>
              <a:srgbClr val="134F5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26"/>
          <p:cNvCxnSpPr/>
          <p:nvPr/>
        </p:nvCxnSpPr>
        <p:spPr>
          <a:xfrm>
            <a:off x="4487550" y="3377915"/>
            <a:ext cx="168900" cy="0"/>
          </a:xfrm>
          <a:prstGeom prst="straightConnector1">
            <a:avLst/>
          </a:prstGeom>
          <a:noFill/>
          <a:ln cap="flat" cmpd="sng" w="19050">
            <a:solidFill>
              <a:srgbClr val="134F5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26"/>
          <p:cNvCxnSpPr/>
          <p:nvPr/>
        </p:nvCxnSpPr>
        <p:spPr>
          <a:xfrm>
            <a:off x="2664000" y="3866325"/>
            <a:ext cx="3816000" cy="0"/>
          </a:xfrm>
          <a:prstGeom prst="straightConnector1">
            <a:avLst/>
          </a:prstGeom>
          <a:noFill/>
          <a:ln cap="flat" cmpd="sng" w="19050">
            <a:solidFill>
              <a:srgbClr val="134F5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26"/>
          <p:cNvSpPr txBox="1"/>
          <p:nvPr>
            <p:ph type="title"/>
          </p:nvPr>
        </p:nvSpPr>
        <p:spPr>
          <a:xfrm>
            <a:off x="959513" y="38625"/>
            <a:ext cx="7234500" cy="13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3540">
                <a:solidFill>
                  <a:srgbClr val="6FBEAE"/>
                </a:solidFill>
              </a:rPr>
              <a:t>Thank you for your attention</a:t>
            </a:r>
            <a:endParaRPr b="1" sz="3540">
              <a:solidFill>
                <a:srgbClr val="6FBEAE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340">
                <a:solidFill>
                  <a:schemeClr val="accent5"/>
                </a:solidFill>
              </a:rPr>
              <a:t>Questions?</a:t>
            </a:r>
            <a:endParaRPr b="1" sz="2340">
              <a:solidFill>
                <a:schemeClr val="accent5"/>
              </a:solidFill>
            </a:endParaRPr>
          </a:p>
        </p:txBody>
      </p:sp>
      <p:pic>
        <p:nvPicPr>
          <p:cNvPr id="494" name="Google Shape;494;p26" title="Cute Cats Cutecatz 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8225" y="1296721"/>
            <a:ext cx="1467525" cy="1270079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6FBEAE"/>
                </a:solidFill>
              </a:rPr>
              <a:t>Alternative modality</a:t>
            </a:r>
            <a:r>
              <a:rPr lang="es" sz="3200">
                <a:solidFill>
                  <a:srgbClr val="6FBEAE"/>
                </a:solidFill>
              </a:rPr>
              <a:t> </a:t>
            </a:r>
            <a:r>
              <a:rPr b="1" lang="es" sz="3200">
                <a:solidFill>
                  <a:srgbClr val="45818E"/>
                </a:solidFill>
              </a:rPr>
              <a:t>· Optical Flow</a:t>
            </a:r>
            <a:endParaRPr/>
          </a:p>
        </p:txBody>
      </p:sp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0" y="0"/>
            <a:ext cx="17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83CDBE"/>
                </a:solidFill>
              </a:rPr>
              <a:t>Task 1</a:t>
            </a:r>
            <a:endParaRPr sz="100">
              <a:solidFill>
                <a:srgbClr val="83CDBE"/>
              </a:solidFill>
            </a:endParaRPr>
          </a:p>
        </p:txBody>
      </p:sp>
      <p:grpSp>
        <p:nvGrpSpPr>
          <p:cNvPr id="72" name="Google Shape;72;p14"/>
          <p:cNvGrpSpPr/>
          <p:nvPr/>
        </p:nvGrpSpPr>
        <p:grpSpPr>
          <a:xfrm>
            <a:off x="7451775" y="-25400"/>
            <a:ext cx="1718001" cy="400200"/>
            <a:chOff x="7451775" y="-25400"/>
            <a:chExt cx="1718001" cy="400200"/>
          </a:xfrm>
        </p:grpSpPr>
        <p:grpSp>
          <p:nvGrpSpPr>
            <p:cNvPr id="73" name="Google Shape;73;p14"/>
            <p:cNvGrpSpPr/>
            <p:nvPr/>
          </p:nvGrpSpPr>
          <p:grpSpPr>
            <a:xfrm>
              <a:off x="7451775" y="-25400"/>
              <a:ext cx="1718001" cy="400200"/>
              <a:chOff x="7451775" y="-25400"/>
              <a:chExt cx="1718001" cy="400200"/>
            </a:xfrm>
          </p:grpSpPr>
          <p:sp>
            <p:nvSpPr>
              <p:cNvPr id="74" name="Google Shape;74;p14"/>
              <p:cNvSpPr/>
              <p:nvPr/>
            </p:nvSpPr>
            <p:spPr>
              <a:xfrm>
                <a:off x="7491276" y="-22100"/>
                <a:ext cx="1678500" cy="393600"/>
              </a:xfrm>
              <a:prstGeom prst="rect">
                <a:avLst/>
              </a:prstGeom>
              <a:noFill/>
              <a:ln cap="rnd" cmpd="sng" w="9525">
                <a:solidFill>
                  <a:srgbClr val="6FBEA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14"/>
              <p:cNvSpPr txBox="1"/>
              <p:nvPr/>
            </p:nvSpPr>
            <p:spPr>
              <a:xfrm>
                <a:off x="7451775" y="21932"/>
                <a:ext cx="10254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800">
                    <a:solidFill>
                      <a:schemeClr val="dk2"/>
                    </a:solidFill>
                  </a:rPr>
                  <a:t>Presented by:</a:t>
                </a:r>
                <a:endParaRPr sz="800">
                  <a:solidFill>
                    <a:schemeClr val="dk2"/>
                  </a:solidFill>
                </a:endParaRPr>
              </a:p>
            </p:txBody>
          </p:sp>
          <p:sp>
            <p:nvSpPr>
              <p:cNvPr id="76" name="Google Shape;76;p14"/>
              <p:cNvSpPr txBox="1"/>
              <p:nvPr/>
            </p:nvSpPr>
            <p:spPr>
              <a:xfrm>
                <a:off x="8270100" y="-25400"/>
                <a:ext cx="87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s">
                    <a:solidFill>
                      <a:srgbClr val="6FBEAE"/>
                    </a:solidFill>
                  </a:rPr>
                  <a:t>Àngel</a:t>
                </a:r>
                <a:endParaRPr i="1"/>
              </a:p>
            </p:txBody>
          </p:sp>
        </p:grpSp>
        <p:sp>
          <p:nvSpPr>
            <p:cNvPr id="77" name="Google Shape;77;p14"/>
            <p:cNvSpPr txBox="1"/>
            <p:nvPr/>
          </p:nvSpPr>
          <p:spPr>
            <a:xfrm>
              <a:off x="7452103" y="216425"/>
              <a:ext cx="1683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800">
                  <a:solidFill>
                    <a:srgbClr val="83CDBE"/>
                  </a:solidFill>
                </a:rPr>
                <a:t>Team 5</a:t>
              </a:r>
              <a:endParaRPr sz="800">
                <a:solidFill>
                  <a:srgbClr val="83CDBE"/>
                </a:solidFill>
              </a:endParaRPr>
            </a:p>
          </p:txBody>
        </p:sp>
      </p:grpSp>
      <p:sp>
        <p:nvSpPr>
          <p:cNvPr id="78" name="Google Shape;78;p14"/>
          <p:cNvSpPr txBox="1"/>
          <p:nvPr/>
        </p:nvSpPr>
        <p:spPr>
          <a:xfrm rot="-5400000">
            <a:off x="-97206" y="4480115"/>
            <a:ext cx="8019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chemeClr val="dk2"/>
                </a:solidFill>
              </a:rPr>
              <a:t>Reference clip</a:t>
            </a:r>
            <a:endParaRPr sz="700">
              <a:solidFill>
                <a:schemeClr val="dk2"/>
              </a:solidFill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317" y="4209290"/>
            <a:ext cx="1380575" cy="796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" name="Google Shape;80;p14"/>
          <p:cNvSpPr txBox="1"/>
          <p:nvPr/>
        </p:nvSpPr>
        <p:spPr>
          <a:xfrm>
            <a:off x="886050" y="1678771"/>
            <a:ext cx="17682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RGB frame-diff </a:t>
            </a:r>
            <a:r>
              <a:rPr lang="es" sz="1200">
                <a:solidFill>
                  <a:schemeClr val="dk2"/>
                </a:solidFill>
              </a:rPr>
              <a:t>clip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9487" y="1950571"/>
            <a:ext cx="2021325" cy="1166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" name="Google Shape;82;p14"/>
          <p:cNvSpPr txBox="1"/>
          <p:nvPr/>
        </p:nvSpPr>
        <p:spPr>
          <a:xfrm>
            <a:off x="3687913" y="1678771"/>
            <a:ext cx="17682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2"/>
                </a:solidFill>
              </a:rPr>
              <a:t>Optical flow (OF)</a:t>
            </a:r>
            <a:r>
              <a:rPr b="1" lang="es" sz="1200">
                <a:solidFill>
                  <a:schemeClr val="dk2"/>
                </a:solidFill>
              </a:rPr>
              <a:t> clip</a:t>
            </a:r>
            <a:endParaRPr b="1" sz="1200">
              <a:solidFill>
                <a:schemeClr val="dk2"/>
              </a:solidFill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61338" y="1950566"/>
            <a:ext cx="2021315" cy="1166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" name="Google Shape;84;p14"/>
          <p:cNvSpPr txBox="1"/>
          <p:nvPr/>
        </p:nvSpPr>
        <p:spPr>
          <a:xfrm>
            <a:off x="6489788" y="1678771"/>
            <a:ext cx="17682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Skeletons </a:t>
            </a:r>
            <a:r>
              <a:rPr lang="es" sz="1200">
                <a:solidFill>
                  <a:schemeClr val="dk2"/>
                </a:solidFill>
              </a:rPr>
              <a:t>clip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85" name="Google Shape;8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63175" y="1950573"/>
            <a:ext cx="2021300" cy="116613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9322" y="1775178"/>
            <a:ext cx="338175" cy="338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7" name="Google Shape;87;p14"/>
          <p:cNvCxnSpPr/>
          <p:nvPr/>
        </p:nvCxnSpPr>
        <p:spPr>
          <a:xfrm>
            <a:off x="754925" y="1331550"/>
            <a:ext cx="7629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8" name="Google Shape;88;p14"/>
          <p:cNvSpPr txBox="1"/>
          <p:nvPr/>
        </p:nvSpPr>
        <p:spPr>
          <a:xfrm>
            <a:off x="2713375" y="1121134"/>
            <a:ext cx="371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2"/>
                </a:solidFill>
                <a:highlight>
                  <a:schemeClr val="lt1"/>
                </a:highlight>
              </a:rPr>
              <a:t> Complexity</a:t>
            </a:r>
            <a:r>
              <a:rPr b="1" lang="es" sz="1200">
                <a:solidFill>
                  <a:schemeClr val="lt1"/>
                </a:solidFill>
                <a:highlight>
                  <a:schemeClr val="lt1"/>
                </a:highlight>
              </a:rPr>
              <a:t>.</a:t>
            </a:r>
            <a:r>
              <a:rPr b="1" lang="es" sz="1500">
                <a:solidFill>
                  <a:schemeClr val="dk2"/>
                </a:solidFill>
                <a:highlight>
                  <a:schemeClr val="lt1"/>
                </a:highlight>
              </a:rPr>
              <a:t>   </a:t>
            </a:r>
            <a:endParaRPr b="1" sz="15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89" name="Google Shape;89;p14"/>
          <p:cNvSpPr/>
          <p:nvPr/>
        </p:nvSpPr>
        <p:spPr>
          <a:xfrm>
            <a:off x="754925" y="3239038"/>
            <a:ext cx="186300" cy="186300"/>
          </a:xfrm>
          <a:prstGeom prst="mathPlus">
            <a:avLst>
              <a:gd fmla="val 23520" name="adj1"/>
            </a:avLst>
          </a:prstGeom>
          <a:solidFill>
            <a:srgbClr val="83CD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4"/>
          <p:cNvSpPr txBox="1"/>
          <p:nvPr/>
        </p:nvSpPr>
        <p:spPr>
          <a:xfrm>
            <a:off x="941225" y="3196288"/>
            <a:ext cx="1839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Works with 3D networks.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1" name="Google Shape;91;p14"/>
          <p:cNvSpPr/>
          <p:nvPr/>
        </p:nvSpPr>
        <p:spPr>
          <a:xfrm>
            <a:off x="3556775" y="3239038"/>
            <a:ext cx="186300" cy="186300"/>
          </a:xfrm>
          <a:prstGeom prst="mathPlus">
            <a:avLst>
              <a:gd fmla="val 23520" name="adj1"/>
            </a:avLst>
          </a:prstGeom>
          <a:solidFill>
            <a:srgbClr val="83CD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 txBox="1"/>
          <p:nvPr/>
        </p:nvSpPr>
        <p:spPr>
          <a:xfrm>
            <a:off x="3743075" y="3196288"/>
            <a:ext cx="1839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Works with 3D networks.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6358625" y="3239038"/>
            <a:ext cx="186300" cy="186300"/>
          </a:xfrm>
          <a:prstGeom prst="mathPlus">
            <a:avLst>
              <a:gd fmla="val 23520" name="adj1"/>
            </a:avLst>
          </a:prstGeom>
          <a:solidFill>
            <a:srgbClr val="83CD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6544925" y="3196288"/>
            <a:ext cx="1839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Efficient data</a:t>
            </a:r>
            <a:r>
              <a:rPr lang="es" sz="1000">
                <a:solidFill>
                  <a:schemeClr val="dk2"/>
                </a:solidFill>
              </a:rPr>
              <a:t>.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5" name="Google Shape;95;p14"/>
          <p:cNvSpPr/>
          <p:nvPr/>
        </p:nvSpPr>
        <p:spPr>
          <a:xfrm>
            <a:off x="3556775" y="3508608"/>
            <a:ext cx="186300" cy="186300"/>
          </a:xfrm>
          <a:prstGeom prst="mathPlus">
            <a:avLst>
              <a:gd fmla="val 23520" name="adj1"/>
            </a:avLst>
          </a:prstGeom>
          <a:solidFill>
            <a:srgbClr val="83CD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3743075" y="3465858"/>
            <a:ext cx="1839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2"/>
                </a:solidFill>
              </a:rPr>
              <a:t>Adds temporal information.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3559075" y="3778147"/>
            <a:ext cx="186300" cy="186300"/>
          </a:xfrm>
          <a:prstGeom prst="mathPlus">
            <a:avLst>
              <a:gd fmla="val 23520" name="adj1"/>
            </a:avLst>
          </a:prstGeom>
          <a:solidFill>
            <a:srgbClr val="83CDB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3745375" y="3735397"/>
            <a:ext cx="1839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Prior knowledge.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941225" y="3465838"/>
            <a:ext cx="1839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Only highlights action.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754925" y="3508600"/>
            <a:ext cx="186300" cy="186300"/>
          </a:xfrm>
          <a:prstGeom prst="mathMinus">
            <a:avLst>
              <a:gd fmla="val 23520" name="adj1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943500" y="3747788"/>
            <a:ext cx="1839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Inefficient data.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02" name="Google Shape;102;p14"/>
          <p:cNvSpPr/>
          <p:nvPr/>
        </p:nvSpPr>
        <p:spPr>
          <a:xfrm>
            <a:off x="757200" y="3790550"/>
            <a:ext cx="186300" cy="186300"/>
          </a:xfrm>
          <a:prstGeom prst="mathMinus">
            <a:avLst>
              <a:gd fmla="val 23520" name="adj1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3743075" y="4016756"/>
            <a:ext cx="1839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Inefficient data.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04" name="Google Shape;104;p14"/>
          <p:cNvSpPr/>
          <p:nvPr/>
        </p:nvSpPr>
        <p:spPr>
          <a:xfrm>
            <a:off x="3556775" y="4059519"/>
            <a:ext cx="186300" cy="186300"/>
          </a:xfrm>
          <a:prstGeom prst="mathMinus">
            <a:avLst>
              <a:gd fmla="val 23520" name="adj1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6544925" y="3465838"/>
            <a:ext cx="1839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Different network.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06" name="Google Shape;106;p14"/>
          <p:cNvSpPr/>
          <p:nvPr/>
        </p:nvSpPr>
        <p:spPr>
          <a:xfrm>
            <a:off x="6358625" y="3508600"/>
            <a:ext cx="186300" cy="186300"/>
          </a:xfrm>
          <a:prstGeom prst="mathMinus">
            <a:avLst>
              <a:gd fmla="val 23520" name="adj1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/>
          <p:nvPr/>
        </p:nvSpPr>
        <p:spPr>
          <a:xfrm rot="5400000">
            <a:off x="4526175" y="3415542"/>
            <a:ext cx="167700" cy="2023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2751375" y="4485948"/>
            <a:ext cx="371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6FBEAE"/>
                </a:solidFill>
                <a:highlight>
                  <a:schemeClr val="lt1"/>
                </a:highlight>
              </a:rPr>
              <a:t>Chosen modality</a:t>
            </a:r>
            <a:endParaRPr b="1" sz="1500">
              <a:solidFill>
                <a:srgbClr val="6FBEAE"/>
              </a:solidFill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6547250" y="3771325"/>
            <a:ext cx="18396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Multiple persons &amp; actions </a:t>
            </a:r>
            <a:r>
              <a:rPr lang="es" sz="800">
                <a:solidFill>
                  <a:schemeClr val="dk2"/>
                </a:solidFill>
              </a:rPr>
              <a:t>(here throw, jump &amp; stand)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110" name="Google Shape;110;p14"/>
          <p:cNvSpPr/>
          <p:nvPr/>
        </p:nvSpPr>
        <p:spPr>
          <a:xfrm>
            <a:off x="6360950" y="3814088"/>
            <a:ext cx="186300" cy="186300"/>
          </a:xfrm>
          <a:prstGeom prst="mathMinus">
            <a:avLst>
              <a:gd fmla="val 23520" name="adj1"/>
            </a:avLst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311700" y="712131"/>
            <a:ext cx="51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38194"/>
                </a:solidFill>
                <a:highlight>
                  <a:schemeClr val="lt1"/>
                </a:highlight>
              </a:rPr>
              <a:t>Decision in favour of OF</a:t>
            </a:r>
            <a:endParaRPr b="1" sz="1200">
              <a:solidFill>
                <a:srgbClr val="038194"/>
              </a:solidFill>
              <a:highlight>
                <a:schemeClr val="lt1"/>
              </a:highlight>
            </a:endParaRPr>
          </a:p>
        </p:txBody>
      </p:sp>
      <p:sp>
        <p:nvSpPr>
          <p:cNvPr id="112" name="Google Shape;112;p14"/>
          <p:cNvSpPr txBox="1"/>
          <p:nvPr/>
        </p:nvSpPr>
        <p:spPr>
          <a:xfrm>
            <a:off x="1796482" y="4490119"/>
            <a:ext cx="8019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700">
                <a:solidFill>
                  <a:schemeClr val="dk2"/>
                </a:solidFill>
              </a:rPr>
              <a:t>Reference class:</a:t>
            </a:r>
            <a:br>
              <a:rPr lang="es" sz="700">
                <a:solidFill>
                  <a:schemeClr val="dk2"/>
                </a:solidFill>
              </a:rPr>
            </a:br>
            <a:r>
              <a:rPr lang="es" sz="700">
                <a:solidFill>
                  <a:schemeClr val="dk2"/>
                </a:solidFill>
              </a:rPr>
              <a:t>jump</a:t>
            </a:r>
            <a:endParaRPr sz="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/>
          <p:nvPr/>
        </p:nvSpPr>
        <p:spPr>
          <a:xfrm>
            <a:off x="6074575" y="865325"/>
            <a:ext cx="2209500" cy="3571500"/>
          </a:xfrm>
          <a:prstGeom prst="roundRect">
            <a:avLst>
              <a:gd fmla="val 8587" name="adj"/>
            </a:avLst>
          </a:prstGeom>
          <a:solidFill>
            <a:srgbClr val="B3D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>
            <a:off x="3140500" y="880975"/>
            <a:ext cx="1796700" cy="3604500"/>
          </a:xfrm>
          <a:prstGeom prst="roundRect">
            <a:avLst>
              <a:gd fmla="val 8587" name="adj"/>
            </a:avLst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6FBEAE"/>
                </a:solidFill>
              </a:rPr>
              <a:t>Alternative modality</a:t>
            </a:r>
            <a:r>
              <a:rPr lang="es" sz="3200">
                <a:solidFill>
                  <a:srgbClr val="6FBEAE"/>
                </a:solidFill>
              </a:rPr>
              <a:t> </a:t>
            </a:r>
            <a:r>
              <a:rPr b="1" lang="es" sz="3200">
                <a:solidFill>
                  <a:srgbClr val="45818E"/>
                </a:solidFill>
              </a:rPr>
              <a:t>· Optical Flow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0" y="4704900"/>
            <a:ext cx="68469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666666"/>
                </a:solidFill>
              </a:rPr>
              <a:t>[1] </a:t>
            </a:r>
            <a:r>
              <a:rPr lang="es" sz="700" u="sng">
                <a:solidFill>
                  <a:schemeClr val="hlink"/>
                </a:solidFill>
                <a:hlinkClick r:id="rId3"/>
              </a:rPr>
              <a:t>https://github.com/gianscuri/Action_Recognition_Two_Stream_HMDB51</a:t>
            </a:r>
            <a:r>
              <a:rPr lang="es" sz="700">
                <a:solidFill>
                  <a:srgbClr val="666666"/>
                </a:solidFill>
              </a:rPr>
              <a:t> </a:t>
            </a:r>
            <a:endParaRPr sz="700">
              <a:solidFill>
                <a:srgbClr val="666666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666666"/>
                </a:solidFill>
              </a:rPr>
              <a:t>[2] Sánchez Pérez, Meinhardt-Llopis, and Facciolo, “TV-L1 Optical Flow Estimation.” </a:t>
            </a:r>
            <a:r>
              <a:rPr lang="es" sz="700" u="sng">
                <a:solidFill>
                  <a:schemeClr val="hlink"/>
                </a:solidFill>
                <a:hlinkClick r:id="rId4"/>
              </a:rPr>
              <a:t>https://www.ipol.im/pub/art/2013/26/article_lr.pdf</a:t>
            </a:r>
            <a:r>
              <a:rPr lang="es" sz="700">
                <a:solidFill>
                  <a:srgbClr val="666666"/>
                </a:solidFill>
              </a:rPr>
              <a:t> </a:t>
            </a:r>
            <a:endParaRPr sz="700">
              <a:solidFill>
                <a:srgbClr val="666666"/>
              </a:solidFill>
            </a:endParaRPr>
          </a:p>
        </p:txBody>
      </p:sp>
      <p:sp>
        <p:nvSpPr>
          <p:cNvPr id="121" name="Google Shape;12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0" y="0"/>
            <a:ext cx="17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83CDBE"/>
                </a:solidFill>
              </a:rPr>
              <a:t>Task 1</a:t>
            </a:r>
            <a:endParaRPr sz="100">
              <a:solidFill>
                <a:srgbClr val="83CDBE"/>
              </a:solidFill>
            </a:endParaRPr>
          </a:p>
        </p:txBody>
      </p:sp>
      <p:grpSp>
        <p:nvGrpSpPr>
          <p:cNvPr id="123" name="Google Shape;123;p15"/>
          <p:cNvGrpSpPr/>
          <p:nvPr/>
        </p:nvGrpSpPr>
        <p:grpSpPr>
          <a:xfrm>
            <a:off x="7451775" y="-25400"/>
            <a:ext cx="1718001" cy="400200"/>
            <a:chOff x="7451775" y="-25400"/>
            <a:chExt cx="1718001" cy="400200"/>
          </a:xfrm>
        </p:grpSpPr>
        <p:grpSp>
          <p:nvGrpSpPr>
            <p:cNvPr id="124" name="Google Shape;124;p15"/>
            <p:cNvGrpSpPr/>
            <p:nvPr/>
          </p:nvGrpSpPr>
          <p:grpSpPr>
            <a:xfrm>
              <a:off x="7451775" y="-25400"/>
              <a:ext cx="1718001" cy="400200"/>
              <a:chOff x="7451775" y="-25400"/>
              <a:chExt cx="1718001" cy="400200"/>
            </a:xfrm>
          </p:grpSpPr>
          <p:sp>
            <p:nvSpPr>
              <p:cNvPr id="125" name="Google Shape;125;p15"/>
              <p:cNvSpPr/>
              <p:nvPr/>
            </p:nvSpPr>
            <p:spPr>
              <a:xfrm>
                <a:off x="7491276" y="-22100"/>
                <a:ext cx="1678500" cy="393600"/>
              </a:xfrm>
              <a:prstGeom prst="rect">
                <a:avLst/>
              </a:prstGeom>
              <a:noFill/>
              <a:ln cap="rnd" cmpd="sng" w="9525">
                <a:solidFill>
                  <a:srgbClr val="6FBEA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5"/>
              <p:cNvSpPr txBox="1"/>
              <p:nvPr/>
            </p:nvSpPr>
            <p:spPr>
              <a:xfrm>
                <a:off x="7451775" y="21932"/>
                <a:ext cx="10254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800">
                    <a:solidFill>
                      <a:schemeClr val="dk2"/>
                    </a:solidFill>
                  </a:rPr>
                  <a:t>Presented by:</a:t>
                </a:r>
                <a:endParaRPr sz="800">
                  <a:solidFill>
                    <a:schemeClr val="dk2"/>
                  </a:solidFill>
                </a:endParaRPr>
              </a:p>
            </p:txBody>
          </p:sp>
          <p:sp>
            <p:nvSpPr>
              <p:cNvPr id="127" name="Google Shape;127;p15"/>
              <p:cNvSpPr txBox="1"/>
              <p:nvPr/>
            </p:nvSpPr>
            <p:spPr>
              <a:xfrm>
                <a:off x="8270100" y="-25400"/>
                <a:ext cx="87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s">
                    <a:solidFill>
                      <a:srgbClr val="6FBEAE"/>
                    </a:solidFill>
                  </a:rPr>
                  <a:t>Àngel</a:t>
                </a:r>
                <a:endParaRPr i="1"/>
              </a:p>
            </p:txBody>
          </p:sp>
        </p:grpSp>
        <p:sp>
          <p:nvSpPr>
            <p:cNvPr id="128" name="Google Shape;128;p15"/>
            <p:cNvSpPr txBox="1"/>
            <p:nvPr/>
          </p:nvSpPr>
          <p:spPr>
            <a:xfrm>
              <a:off x="7452103" y="216425"/>
              <a:ext cx="1683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800">
                  <a:solidFill>
                    <a:srgbClr val="83CDBE"/>
                  </a:solidFill>
                </a:rPr>
                <a:t>Team 5</a:t>
              </a:r>
              <a:endParaRPr sz="800">
                <a:solidFill>
                  <a:srgbClr val="83CDBE"/>
                </a:solidFill>
              </a:endParaRPr>
            </a:p>
          </p:txBody>
        </p:sp>
      </p:grpSp>
      <p:pic>
        <p:nvPicPr>
          <p:cNvPr id="129" name="Google Shape;12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8775" y="1908674"/>
            <a:ext cx="1768200" cy="132615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081" y="1691435"/>
            <a:ext cx="1403725" cy="105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86079" y="1707316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081" y="3098688"/>
            <a:ext cx="1403725" cy="105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36750" y="1326063"/>
            <a:ext cx="1403725" cy="1052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36738" y="2733325"/>
            <a:ext cx="1403725" cy="105281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5"/>
          <p:cNvSpPr txBox="1"/>
          <p:nvPr/>
        </p:nvSpPr>
        <p:spPr>
          <a:xfrm>
            <a:off x="642194" y="1447506"/>
            <a:ext cx="11355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</a:rPr>
              <a:t>frame 00048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36" name="Google Shape;136;p15"/>
          <p:cNvSpPr txBox="1"/>
          <p:nvPr/>
        </p:nvSpPr>
        <p:spPr>
          <a:xfrm>
            <a:off x="642194" y="2854781"/>
            <a:ext cx="11355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</a:rPr>
              <a:t>frame 00049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37" name="Google Shape;137;p15"/>
          <p:cNvSpPr txBox="1"/>
          <p:nvPr/>
        </p:nvSpPr>
        <p:spPr>
          <a:xfrm>
            <a:off x="3296717" y="1082156"/>
            <a:ext cx="14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</a:rPr>
              <a:t>OF in x</a:t>
            </a:r>
            <a:r>
              <a:rPr lang="es" sz="1100">
                <a:solidFill>
                  <a:schemeClr val="dk2"/>
                </a:solidFill>
              </a:rPr>
              <a:t> direction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38" name="Google Shape;138;p15"/>
          <p:cNvSpPr txBox="1"/>
          <p:nvPr/>
        </p:nvSpPr>
        <p:spPr>
          <a:xfrm>
            <a:off x="3296704" y="2489431"/>
            <a:ext cx="14838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</a:rPr>
              <a:t>OF in y direction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39" name="Google Shape;139;p15"/>
          <p:cNvSpPr/>
          <p:nvPr/>
        </p:nvSpPr>
        <p:spPr>
          <a:xfrm>
            <a:off x="2631900" y="3956325"/>
            <a:ext cx="2813400" cy="786300"/>
          </a:xfrm>
          <a:prstGeom prst="roundRect">
            <a:avLst>
              <a:gd fmla="val 858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Using Dual TV-L1 algorithm.</a:t>
            </a:r>
            <a:r>
              <a:rPr baseline="30000" lang="es"/>
              <a:t>[2]</a:t>
            </a:r>
            <a:endParaRPr baseline="-25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2"/>
                </a:solidFill>
              </a:rPr>
              <a:t>Analyzes each pixel’s motion to provide both horizontal and vertical component</a:t>
            </a:r>
            <a:r>
              <a:rPr lang="es" sz="900">
                <a:solidFill>
                  <a:schemeClr val="dk2"/>
                </a:solidFill>
              </a:rPr>
              <a:t>s</a:t>
            </a:r>
            <a:r>
              <a:rPr lang="es" sz="900">
                <a:solidFill>
                  <a:schemeClr val="dk2"/>
                </a:solidFill>
              </a:rPr>
              <a:t>.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40" name="Google Shape;140;p15"/>
          <p:cNvSpPr txBox="1"/>
          <p:nvPr/>
        </p:nvSpPr>
        <p:spPr>
          <a:xfrm>
            <a:off x="3140375" y="865325"/>
            <a:ext cx="1796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ED7D31"/>
                </a:solidFill>
              </a:rPr>
              <a:t>Downloaded OF</a:t>
            </a:r>
            <a:r>
              <a:rPr b="1" baseline="30000" lang="es" sz="900">
                <a:solidFill>
                  <a:srgbClr val="ED7D31"/>
                </a:solidFill>
              </a:rPr>
              <a:t>[1]</a:t>
            </a:r>
            <a:endParaRPr b="1" baseline="30000" sz="900">
              <a:solidFill>
                <a:srgbClr val="ED7D31"/>
              </a:solidFill>
            </a:endParaRPr>
          </a:p>
        </p:txBody>
      </p:sp>
      <p:sp>
        <p:nvSpPr>
          <p:cNvPr id="141" name="Google Shape;141;p15"/>
          <p:cNvSpPr txBox="1"/>
          <p:nvPr/>
        </p:nvSpPr>
        <p:spPr>
          <a:xfrm>
            <a:off x="325838" y="1246332"/>
            <a:ext cx="17682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2"/>
                </a:solidFill>
              </a:rPr>
              <a:t>Frames of reference</a:t>
            </a:r>
            <a:endParaRPr b="1" sz="1000">
              <a:solidFill>
                <a:schemeClr val="dk2"/>
              </a:solidFill>
            </a:endParaRPr>
          </a:p>
        </p:txBody>
      </p:sp>
      <p:sp>
        <p:nvSpPr>
          <p:cNvPr id="142" name="Google Shape;142;p15"/>
          <p:cNvSpPr txBox="1"/>
          <p:nvPr/>
        </p:nvSpPr>
        <p:spPr>
          <a:xfrm>
            <a:off x="6275125" y="869975"/>
            <a:ext cx="1796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1C4587"/>
                </a:solidFill>
              </a:rPr>
              <a:t>Our post-processing</a:t>
            </a:r>
            <a:endParaRPr b="1" baseline="30000" sz="1000">
              <a:solidFill>
                <a:srgbClr val="1C4587"/>
              </a:solidFill>
            </a:endParaRPr>
          </a:p>
        </p:txBody>
      </p:sp>
      <p:sp>
        <p:nvSpPr>
          <p:cNvPr id="143" name="Google Shape;143;p15"/>
          <p:cNvSpPr/>
          <p:nvPr/>
        </p:nvSpPr>
        <p:spPr>
          <a:xfrm rot="5400000">
            <a:off x="5431500" y="2478600"/>
            <a:ext cx="213900" cy="186300"/>
          </a:xfrm>
          <a:prstGeom prst="triangle">
            <a:avLst>
              <a:gd fmla="val 50000" name="adj"/>
            </a:avLst>
          </a:prstGeom>
          <a:solidFill>
            <a:srgbClr val="B3D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15"/>
          <p:cNvCxnSpPr>
            <a:stCxn id="133" idx="3"/>
            <a:endCxn id="143" idx="2"/>
          </p:cNvCxnSpPr>
          <p:nvPr/>
        </p:nvCxnSpPr>
        <p:spPr>
          <a:xfrm>
            <a:off x="4740475" y="1852459"/>
            <a:ext cx="704700" cy="6123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5"/>
          <p:cNvCxnSpPr>
            <a:stCxn id="134" idx="3"/>
            <a:endCxn id="143" idx="4"/>
          </p:cNvCxnSpPr>
          <p:nvPr/>
        </p:nvCxnSpPr>
        <p:spPr>
          <a:xfrm flipH="1" rot="10800000">
            <a:off x="4740463" y="2678632"/>
            <a:ext cx="704700" cy="581100"/>
          </a:xfrm>
          <a:prstGeom prst="bentConnector3">
            <a:avLst>
              <a:gd fmla="val 5001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5"/>
          <p:cNvCxnSpPr>
            <a:stCxn id="143" idx="0"/>
            <a:endCxn id="129" idx="1"/>
          </p:cNvCxnSpPr>
          <p:nvPr/>
        </p:nvCxnSpPr>
        <p:spPr>
          <a:xfrm>
            <a:off x="5631600" y="2571750"/>
            <a:ext cx="57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5"/>
          <p:cNvSpPr/>
          <p:nvPr/>
        </p:nvSpPr>
        <p:spPr>
          <a:xfrm>
            <a:off x="5766775" y="3956325"/>
            <a:ext cx="2813400" cy="786300"/>
          </a:xfrm>
          <a:prstGeom prst="roundRect">
            <a:avLst>
              <a:gd fmla="val 8587" name="adj"/>
            </a:avLst>
          </a:prstGeom>
          <a:solidFill>
            <a:srgbClr val="B3D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Fusionate both components in HSV hue-based OF image.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2"/>
                </a:solidFill>
              </a:rPr>
              <a:t>As in W3.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48" name="Google Shape;148;p15"/>
          <p:cNvSpPr txBox="1"/>
          <p:nvPr/>
        </p:nvSpPr>
        <p:spPr>
          <a:xfrm>
            <a:off x="311700" y="712131"/>
            <a:ext cx="51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38194"/>
                </a:solidFill>
              </a:rPr>
              <a:t>OF obtaining pipeline</a:t>
            </a:r>
            <a:endParaRPr b="1" sz="1200">
              <a:solidFill>
                <a:srgbClr val="03819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6FBEAE"/>
                </a:solidFill>
              </a:rPr>
              <a:t>Alternative modality</a:t>
            </a:r>
            <a:r>
              <a:rPr lang="es" sz="3200">
                <a:solidFill>
                  <a:srgbClr val="6FBEAE"/>
                </a:solidFill>
              </a:rPr>
              <a:t> </a:t>
            </a:r>
            <a:r>
              <a:rPr b="1" lang="es" sz="3200">
                <a:solidFill>
                  <a:srgbClr val="45818E"/>
                </a:solidFill>
              </a:rPr>
              <a:t>· Optical Flow</a:t>
            </a:r>
            <a:endParaRPr b="1" sz="3200">
              <a:solidFill>
                <a:srgbClr val="6FBEAE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-12" y="4851000"/>
            <a:ext cx="6392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700">
                <a:solidFill>
                  <a:srgbClr val="666666"/>
                </a:solidFill>
              </a:rPr>
              <a:t>[3] Christoph Feichtenhofer, “X3D: Expanding Architectures for Efficient Video Recognition.”</a:t>
            </a:r>
            <a:r>
              <a:rPr lang="es" sz="700">
                <a:solidFill>
                  <a:srgbClr val="262626"/>
                </a:solidFill>
              </a:rPr>
              <a:t>  </a:t>
            </a:r>
            <a:r>
              <a:rPr lang="es" sz="700" u="sng">
                <a:solidFill>
                  <a:schemeClr val="hlink"/>
                </a:solidFill>
                <a:hlinkClick r:id="rId3"/>
              </a:rPr>
              <a:t>https://doi.org/10.48550/arXiv.2004.04730</a:t>
            </a:r>
            <a:r>
              <a:rPr lang="es" sz="700">
                <a:solidFill>
                  <a:srgbClr val="666666"/>
                </a:solidFill>
              </a:rPr>
              <a:t> </a:t>
            </a:r>
            <a:endParaRPr sz="700">
              <a:solidFill>
                <a:srgbClr val="666666"/>
              </a:solidFill>
            </a:endParaRPr>
          </a:p>
        </p:txBody>
      </p:sp>
      <p:sp>
        <p:nvSpPr>
          <p:cNvPr id="155" name="Google Shape;15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0" y="0"/>
            <a:ext cx="17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83CDBE"/>
                </a:solidFill>
              </a:rPr>
              <a:t>Task 1</a:t>
            </a:r>
            <a:endParaRPr sz="100">
              <a:solidFill>
                <a:srgbClr val="83CDBE"/>
              </a:solidFill>
            </a:endParaRPr>
          </a:p>
        </p:txBody>
      </p:sp>
      <p:grpSp>
        <p:nvGrpSpPr>
          <p:cNvPr id="157" name="Google Shape;157;p16"/>
          <p:cNvGrpSpPr/>
          <p:nvPr/>
        </p:nvGrpSpPr>
        <p:grpSpPr>
          <a:xfrm>
            <a:off x="7451775" y="-25400"/>
            <a:ext cx="1718001" cy="400200"/>
            <a:chOff x="7451775" y="-25400"/>
            <a:chExt cx="1718001" cy="400200"/>
          </a:xfrm>
        </p:grpSpPr>
        <p:grpSp>
          <p:nvGrpSpPr>
            <p:cNvPr id="158" name="Google Shape;158;p16"/>
            <p:cNvGrpSpPr/>
            <p:nvPr/>
          </p:nvGrpSpPr>
          <p:grpSpPr>
            <a:xfrm>
              <a:off x="7451775" y="-25400"/>
              <a:ext cx="1718001" cy="400200"/>
              <a:chOff x="7451775" y="-25400"/>
              <a:chExt cx="1718001" cy="400200"/>
            </a:xfrm>
          </p:grpSpPr>
          <p:sp>
            <p:nvSpPr>
              <p:cNvPr id="159" name="Google Shape;159;p16"/>
              <p:cNvSpPr/>
              <p:nvPr/>
            </p:nvSpPr>
            <p:spPr>
              <a:xfrm>
                <a:off x="7491276" y="-22100"/>
                <a:ext cx="1678500" cy="393600"/>
              </a:xfrm>
              <a:prstGeom prst="rect">
                <a:avLst/>
              </a:prstGeom>
              <a:noFill/>
              <a:ln cap="rnd" cmpd="sng" w="9525">
                <a:solidFill>
                  <a:srgbClr val="6FBEA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16"/>
              <p:cNvSpPr txBox="1"/>
              <p:nvPr/>
            </p:nvSpPr>
            <p:spPr>
              <a:xfrm>
                <a:off x="7451775" y="21932"/>
                <a:ext cx="10254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800">
                    <a:solidFill>
                      <a:schemeClr val="dk2"/>
                    </a:solidFill>
                  </a:rPr>
                  <a:t>Presented by:</a:t>
                </a:r>
                <a:endParaRPr sz="800">
                  <a:solidFill>
                    <a:schemeClr val="dk2"/>
                  </a:solidFill>
                </a:endParaRPr>
              </a:p>
            </p:txBody>
          </p:sp>
          <p:sp>
            <p:nvSpPr>
              <p:cNvPr id="161" name="Google Shape;161;p16"/>
              <p:cNvSpPr txBox="1"/>
              <p:nvPr/>
            </p:nvSpPr>
            <p:spPr>
              <a:xfrm>
                <a:off x="8270100" y="-25400"/>
                <a:ext cx="87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s">
                    <a:solidFill>
                      <a:srgbClr val="6FBEAE"/>
                    </a:solidFill>
                  </a:rPr>
                  <a:t>Àngel</a:t>
                </a:r>
                <a:endParaRPr i="1"/>
              </a:p>
            </p:txBody>
          </p:sp>
        </p:grpSp>
        <p:sp>
          <p:nvSpPr>
            <p:cNvPr id="162" name="Google Shape;162;p16"/>
            <p:cNvSpPr txBox="1"/>
            <p:nvPr/>
          </p:nvSpPr>
          <p:spPr>
            <a:xfrm>
              <a:off x="7452103" y="216425"/>
              <a:ext cx="1683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800">
                  <a:solidFill>
                    <a:srgbClr val="83CDBE"/>
                  </a:solidFill>
                </a:rPr>
                <a:t>Team 5</a:t>
              </a:r>
              <a:endParaRPr sz="800">
                <a:solidFill>
                  <a:srgbClr val="83CDBE"/>
                </a:solidFill>
              </a:endParaRPr>
            </a:p>
          </p:txBody>
        </p:sp>
      </p:grpSp>
      <p:graphicFrame>
        <p:nvGraphicFramePr>
          <p:cNvPr id="163" name="Google Shape;163;p16"/>
          <p:cNvGraphicFramePr/>
          <p:nvPr/>
        </p:nvGraphicFramePr>
        <p:xfrm>
          <a:off x="277625" y="11007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{8EE12AE6-6574-404B-A244-60E774109192}</a:tableStyleId>
              </a:tblPr>
              <a:tblGrid>
                <a:gridCol w="980700"/>
                <a:gridCol w="957525"/>
                <a:gridCol w="747500"/>
                <a:gridCol w="1142375"/>
                <a:gridCol w="1232075"/>
                <a:gridCol w="901450"/>
              </a:tblGrid>
              <a:tr h="495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Pretraining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TSN-K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Test Accuracy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Parameters (M)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FLOPs</a:t>
                      </a:r>
                      <a:r>
                        <a:rPr b="1" lang="es" sz="1100"/>
                        <a:t> (G)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33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ResNet50</a:t>
                      </a:r>
                      <a:endParaRPr b="1"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No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5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chemeClr val="dk1"/>
                          </a:solidFill>
                        </a:rPr>
                        <a:t>2.39%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chemeClr val="dk1"/>
                          </a:solidFill>
                        </a:rPr>
                        <a:t>23.6</a:t>
                      </a:r>
                      <a:endParaRPr sz="9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chemeClr val="lt2"/>
                    </a:solidFill>
                  </a:tcPr>
                </a:tc>
              </a:tr>
              <a:tr h="33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100">
                          <a:solidFill>
                            <a:schemeClr val="dk1"/>
                          </a:solidFill>
                        </a:rPr>
                        <a:t>x3D-s</a:t>
                      </a:r>
                      <a:endParaRPr b="1" sz="1100"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No</a:t>
                      </a:r>
                      <a:endParaRPr sz="9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5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10.48%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3.1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3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x3D-s</a:t>
                      </a:r>
                      <a:endParaRPr b="1" sz="1100"/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Yes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1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40.41%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3.</a:t>
                      </a:r>
                      <a:r>
                        <a:rPr lang="es" sz="900"/>
                        <a:t>1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3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100"/>
                        <a:t>x3D-s</a:t>
                      </a:r>
                      <a:endParaRPr b="1" sz="11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Yes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5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900">
                          <a:solidFill>
                            <a:schemeClr val="dk1"/>
                          </a:solidFill>
                        </a:rPr>
                        <a:t>41.13%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3.</a:t>
                      </a:r>
                      <a:r>
                        <a:rPr lang="es" sz="900"/>
                        <a:t>1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/>
                        <a:t>3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64" name="Google Shape;164;p16"/>
          <p:cNvSpPr/>
          <p:nvPr/>
        </p:nvSpPr>
        <p:spPr>
          <a:xfrm>
            <a:off x="6259381" y="982825"/>
            <a:ext cx="3245100" cy="160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6FBEAE"/>
                </a:solidFill>
                <a:latin typeface="Calibri"/>
                <a:ea typeface="Calibri"/>
                <a:cs typeface="Calibri"/>
                <a:sym typeface="Calibri"/>
              </a:rPr>
              <a:t>Architecture: </a:t>
            </a:r>
            <a:r>
              <a:rPr lang="es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1" lang="es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x3D</a:t>
            </a:r>
            <a:r>
              <a:rPr lang="es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models’ family</a:t>
            </a:r>
            <a:r>
              <a:rPr baseline="30000" lang="es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[3]</a:t>
            </a:r>
            <a:r>
              <a:rPr lang="es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0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430025" y="3567141"/>
            <a:ext cx="1396800" cy="9549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Batch Size: </a:t>
            </a:r>
            <a:r>
              <a:rPr lang="es" sz="10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1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Calibri"/>
                <a:ea typeface="Calibri"/>
                <a:cs typeface="Calibri"/>
                <a:sym typeface="Calibri"/>
              </a:rPr>
              <a:t>Learning rate: </a:t>
            </a:r>
            <a:r>
              <a:rPr lang="es" sz="1000">
                <a:latin typeface="Calibri"/>
                <a:ea typeface="Calibri"/>
                <a:cs typeface="Calibri"/>
                <a:sym typeface="Calibri"/>
              </a:rPr>
              <a:t>0.0001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Calibri"/>
                <a:ea typeface="Calibri"/>
                <a:cs typeface="Calibri"/>
                <a:sym typeface="Calibri"/>
              </a:rPr>
              <a:t>Temporal stride</a:t>
            </a:r>
            <a:r>
              <a:rPr lang="es" sz="1000">
                <a:latin typeface="Calibri"/>
                <a:ea typeface="Calibri"/>
                <a:cs typeface="Calibri"/>
                <a:sym typeface="Calibri"/>
              </a:rPr>
              <a:t>: 12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Calibri"/>
                <a:ea typeface="Calibri"/>
                <a:cs typeface="Calibri"/>
                <a:sym typeface="Calibri"/>
              </a:rPr>
              <a:t>Clip length:</a:t>
            </a:r>
            <a:r>
              <a:rPr lang="es" sz="1000">
                <a:latin typeface="Calibri"/>
                <a:ea typeface="Calibri"/>
                <a:cs typeface="Calibri"/>
                <a:sym typeface="Calibri"/>
              </a:rPr>
              <a:t> 4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Calibri"/>
                <a:ea typeface="Calibri"/>
                <a:cs typeface="Calibri"/>
                <a:sym typeface="Calibri"/>
              </a:rPr>
              <a:t>Optimizer:</a:t>
            </a:r>
            <a:r>
              <a:rPr lang="es" sz="7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000">
                <a:latin typeface="Calibri"/>
                <a:ea typeface="Calibri"/>
                <a:cs typeface="Calibri"/>
                <a:sym typeface="Calibri"/>
              </a:rPr>
              <a:t>Adam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5987" y="1506875"/>
            <a:ext cx="2655101" cy="149154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/>
          <p:nvPr/>
        </p:nvSpPr>
        <p:spPr>
          <a:xfrm>
            <a:off x="2315350" y="3125775"/>
            <a:ext cx="6516900" cy="1386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Discussion: </a:t>
            </a:r>
            <a:endParaRPr sz="12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Char char="●"/>
            </a:pPr>
            <a:r>
              <a:rPr lang="es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b="1" lang="es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Pre-training weights</a:t>
            </a:r>
            <a:r>
              <a:rPr lang="es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really helps the model learning. Even though they are trained for RGB images.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Char char="●"/>
            </a:pPr>
            <a:r>
              <a:rPr lang="es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The OF </a:t>
            </a:r>
            <a:r>
              <a:rPr b="1" lang="es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temporal information is not able to supply the fact of using a whole clip</a:t>
            </a:r>
            <a:r>
              <a:rPr lang="es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, as we can see when using the ResNet50.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6"/>
          <p:cNvSpPr txBox="1"/>
          <p:nvPr/>
        </p:nvSpPr>
        <p:spPr>
          <a:xfrm>
            <a:off x="812359" y="2554699"/>
            <a:ext cx="6519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FF904C"/>
                </a:solidFill>
              </a:rPr>
              <a:t>BEST!</a:t>
            </a:r>
            <a:endParaRPr b="1" sz="900">
              <a:solidFill>
                <a:srgbClr val="FF904C"/>
              </a:solidFill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430025" y="3145904"/>
            <a:ext cx="1396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Parameters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70" name="Google Shape;170;p16"/>
          <p:cNvSpPr txBox="1"/>
          <p:nvPr/>
        </p:nvSpPr>
        <p:spPr>
          <a:xfrm>
            <a:off x="8609100" y="2598623"/>
            <a:ext cx="27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s" sz="1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[3]</a:t>
            </a:r>
            <a:endParaRPr/>
          </a:p>
        </p:txBody>
      </p:sp>
      <p:sp>
        <p:nvSpPr>
          <p:cNvPr id="171" name="Google Shape;171;p16"/>
          <p:cNvSpPr txBox="1"/>
          <p:nvPr/>
        </p:nvSpPr>
        <p:spPr>
          <a:xfrm>
            <a:off x="311700" y="712131"/>
            <a:ext cx="51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38194"/>
                </a:solidFill>
                <a:highlight>
                  <a:schemeClr val="lt1"/>
                </a:highlight>
              </a:rPr>
              <a:t>OF action recognition tuning</a:t>
            </a:r>
            <a:endParaRPr b="1" sz="1200">
              <a:solidFill>
                <a:srgbClr val="038194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06" y="1121474"/>
            <a:ext cx="3245067" cy="249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5515" y="1116552"/>
            <a:ext cx="3159786" cy="2493898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6FBEAE"/>
                </a:solidFill>
              </a:rPr>
              <a:t>Alternative modality</a:t>
            </a:r>
            <a:r>
              <a:rPr lang="es" sz="3200">
                <a:solidFill>
                  <a:srgbClr val="6FBEAE"/>
                </a:solidFill>
              </a:rPr>
              <a:t> </a:t>
            </a:r>
            <a:r>
              <a:rPr b="1" lang="es" sz="3200">
                <a:solidFill>
                  <a:srgbClr val="45818E"/>
                </a:solidFill>
              </a:rPr>
              <a:t>· Optical Flow</a:t>
            </a:r>
            <a:endParaRPr/>
          </a:p>
        </p:txBody>
      </p:sp>
      <p:sp>
        <p:nvSpPr>
          <p:cNvPr id="179" name="Google Shape;17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0" name="Google Shape;180;p17"/>
          <p:cNvSpPr txBox="1"/>
          <p:nvPr/>
        </p:nvSpPr>
        <p:spPr>
          <a:xfrm>
            <a:off x="0" y="0"/>
            <a:ext cx="17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83CDBE"/>
                </a:solidFill>
              </a:rPr>
              <a:t>Task 1</a:t>
            </a:r>
            <a:endParaRPr sz="100">
              <a:solidFill>
                <a:srgbClr val="83CDBE"/>
              </a:solidFill>
            </a:endParaRPr>
          </a:p>
        </p:txBody>
      </p:sp>
      <p:grpSp>
        <p:nvGrpSpPr>
          <p:cNvPr id="181" name="Google Shape;181;p17"/>
          <p:cNvGrpSpPr/>
          <p:nvPr/>
        </p:nvGrpSpPr>
        <p:grpSpPr>
          <a:xfrm>
            <a:off x="7451775" y="-25400"/>
            <a:ext cx="1718001" cy="400200"/>
            <a:chOff x="7451775" y="-25400"/>
            <a:chExt cx="1718001" cy="400200"/>
          </a:xfrm>
        </p:grpSpPr>
        <p:grpSp>
          <p:nvGrpSpPr>
            <p:cNvPr id="182" name="Google Shape;182;p17"/>
            <p:cNvGrpSpPr/>
            <p:nvPr/>
          </p:nvGrpSpPr>
          <p:grpSpPr>
            <a:xfrm>
              <a:off x="7451775" y="-25400"/>
              <a:ext cx="1718001" cy="400200"/>
              <a:chOff x="7451775" y="-25400"/>
              <a:chExt cx="1718001" cy="400200"/>
            </a:xfrm>
          </p:grpSpPr>
          <p:sp>
            <p:nvSpPr>
              <p:cNvPr id="183" name="Google Shape;183;p17"/>
              <p:cNvSpPr/>
              <p:nvPr/>
            </p:nvSpPr>
            <p:spPr>
              <a:xfrm>
                <a:off x="7491276" y="-22100"/>
                <a:ext cx="1678500" cy="393600"/>
              </a:xfrm>
              <a:prstGeom prst="rect">
                <a:avLst/>
              </a:prstGeom>
              <a:noFill/>
              <a:ln cap="rnd" cmpd="sng" w="9525">
                <a:solidFill>
                  <a:srgbClr val="6FBEA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17"/>
              <p:cNvSpPr txBox="1"/>
              <p:nvPr/>
            </p:nvSpPr>
            <p:spPr>
              <a:xfrm>
                <a:off x="7451775" y="21932"/>
                <a:ext cx="10254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800">
                    <a:solidFill>
                      <a:schemeClr val="dk2"/>
                    </a:solidFill>
                  </a:rPr>
                  <a:t>Presented by:</a:t>
                </a:r>
                <a:endParaRPr sz="800">
                  <a:solidFill>
                    <a:schemeClr val="dk2"/>
                  </a:solidFill>
                </a:endParaRPr>
              </a:p>
            </p:txBody>
          </p:sp>
          <p:sp>
            <p:nvSpPr>
              <p:cNvPr id="185" name="Google Shape;185;p17"/>
              <p:cNvSpPr txBox="1"/>
              <p:nvPr/>
            </p:nvSpPr>
            <p:spPr>
              <a:xfrm>
                <a:off x="8270100" y="-25400"/>
                <a:ext cx="87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s">
                    <a:solidFill>
                      <a:srgbClr val="6FBEAE"/>
                    </a:solidFill>
                  </a:rPr>
                  <a:t>Rosana</a:t>
                </a:r>
                <a:endParaRPr i="1"/>
              </a:p>
            </p:txBody>
          </p:sp>
        </p:grpSp>
        <p:sp>
          <p:nvSpPr>
            <p:cNvPr id="186" name="Google Shape;186;p17"/>
            <p:cNvSpPr txBox="1"/>
            <p:nvPr/>
          </p:nvSpPr>
          <p:spPr>
            <a:xfrm>
              <a:off x="7452103" y="216425"/>
              <a:ext cx="1683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800">
                  <a:solidFill>
                    <a:srgbClr val="83CDBE"/>
                  </a:solidFill>
                </a:rPr>
                <a:t>Team 5</a:t>
              </a:r>
              <a:endParaRPr sz="800">
                <a:solidFill>
                  <a:srgbClr val="83CDBE"/>
                </a:solidFill>
              </a:endParaRPr>
            </a:p>
          </p:txBody>
        </p:sp>
      </p:grpSp>
      <p:sp>
        <p:nvSpPr>
          <p:cNvPr id="187" name="Google Shape;187;p17"/>
          <p:cNvSpPr/>
          <p:nvPr/>
        </p:nvSpPr>
        <p:spPr>
          <a:xfrm>
            <a:off x="311700" y="3564350"/>
            <a:ext cx="8291100" cy="128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r>
              <a:rPr b="1" lang="e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1300">
              <a:solidFill>
                <a:schemeClr val="accent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Char char="●"/>
            </a:pPr>
            <a:r>
              <a:rPr lang="es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b="1" lang="es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RGB images</a:t>
            </a:r>
            <a:r>
              <a:rPr lang="es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results in a </a:t>
            </a:r>
            <a:r>
              <a:rPr b="1" lang="es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better human action recognition performance</a:t>
            </a:r>
            <a:r>
              <a:rPr lang="es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than using OF as alternative modality.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Char char="●"/>
            </a:pPr>
            <a:r>
              <a:rPr lang="es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RGB images presents </a:t>
            </a:r>
            <a:r>
              <a:rPr b="1" lang="es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higher overfitting.</a:t>
            </a:r>
            <a:endParaRPr b="1"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Calibri"/>
              <a:buChar char="●"/>
            </a:pPr>
            <a:r>
              <a:rPr b="1" lang="es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OF </a:t>
            </a:r>
            <a:r>
              <a:rPr lang="es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by itself can be </a:t>
            </a:r>
            <a:r>
              <a:rPr b="1" lang="es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satisfactorily used as human action indicator</a:t>
            </a:r>
            <a:r>
              <a:rPr lang="es" sz="12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2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9002" y="1138098"/>
            <a:ext cx="2582148" cy="230474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7"/>
          <p:cNvSpPr txBox="1"/>
          <p:nvPr/>
        </p:nvSpPr>
        <p:spPr>
          <a:xfrm>
            <a:off x="6764074" y="1731087"/>
            <a:ext cx="1354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lt1"/>
                </a:solidFill>
              </a:rPr>
              <a:t>0.</a:t>
            </a:r>
            <a:r>
              <a:rPr b="1" lang="es" sz="1100">
                <a:solidFill>
                  <a:schemeClr val="lt1"/>
                </a:solidFill>
              </a:rPr>
              <a:t>41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90" name="Google Shape;190;p17"/>
          <p:cNvSpPr txBox="1"/>
          <p:nvPr/>
        </p:nvSpPr>
        <p:spPr>
          <a:xfrm>
            <a:off x="6764074" y="2504952"/>
            <a:ext cx="193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lt1"/>
                </a:solidFill>
              </a:rPr>
              <a:t>0.59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191" name="Google Shape;191;p17"/>
          <p:cNvSpPr/>
          <p:nvPr/>
        </p:nvSpPr>
        <p:spPr>
          <a:xfrm>
            <a:off x="3004175" y="1371850"/>
            <a:ext cx="250200" cy="29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7"/>
          <p:cNvSpPr/>
          <p:nvPr/>
        </p:nvSpPr>
        <p:spPr>
          <a:xfrm>
            <a:off x="6023625" y="1331075"/>
            <a:ext cx="250200" cy="29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7"/>
          <p:cNvSpPr txBox="1"/>
          <p:nvPr/>
        </p:nvSpPr>
        <p:spPr>
          <a:xfrm>
            <a:off x="311700" y="712131"/>
            <a:ext cx="51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38194"/>
                </a:solidFill>
                <a:highlight>
                  <a:schemeClr val="lt1"/>
                </a:highlight>
              </a:rPr>
              <a:t>OF action recognition results</a:t>
            </a:r>
            <a:endParaRPr b="1" sz="1200">
              <a:solidFill>
                <a:srgbClr val="038194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4788" y="1605589"/>
            <a:ext cx="1558025" cy="11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6FBEAE"/>
                </a:solidFill>
              </a:rPr>
              <a:t>Alternative modality</a:t>
            </a:r>
            <a:r>
              <a:rPr lang="es" sz="3200">
                <a:solidFill>
                  <a:srgbClr val="6FBEAE"/>
                </a:solidFill>
              </a:rPr>
              <a:t> </a:t>
            </a:r>
            <a:r>
              <a:rPr b="1" lang="es" sz="3200">
                <a:solidFill>
                  <a:srgbClr val="45818E"/>
                </a:solidFill>
              </a:rPr>
              <a:t>· Optical Flow</a:t>
            </a:r>
            <a:endParaRPr sz="3200">
              <a:solidFill>
                <a:srgbClr val="6FBEA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1" name="Google Shape;201;p18"/>
          <p:cNvSpPr txBox="1"/>
          <p:nvPr/>
        </p:nvSpPr>
        <p:spPr>
          <a:xfrm>
            <a:off x="0" y="0"/>
            <a:ext cx="17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83CDBE"/>
                </a:solidFill>
              </a:rPr>
              <a:t>Task 1</a:t>
            </a:r>
            <a:endParaRPr sz="100">
              <a:solidFill>
                <a:srgbClr val="83CDBE"/>
              </a:solidFill>
            </a:endParaRPr>
          </a:p>
        </p:txBody>
      </p:sp>
      <p:grpSp>
        <p:nvGrpSpPr>
          <p:cNvPr id="202" name="Google Shape;202;p18"/>
          <p:cNvGrpSpPr/>
          <p:nvPr/>
        </p:nvGrpSpPr>
        <p:grpSpPr>
          <a:xfrm>
            <a:off x="7451775" y="-25400"/>
            <a:ext cx="1718001" cy="400200"/>
            <a:chOff x="7451775" y="-25400"/>
            <a:chExt cx="1718001" cy="400200"/>
          </a:xfrm>
        </p:grpSpPr>
        <p:grpSp>
          <p:nvGrpSpPr>
            <p:cNvPr id="203" name="Google Shape;203;p18"/>
            <p:cNvGrpSpPr/>
            <p:nvPr/>
          </p:nvGrpSpPr>
          <p:grpSpPr>
            <a:xfrm>
              <a:off x="7451775" y="-25400"/>
              <a:ext cx="1718001" cy="400200"/>
              <a:chOff x="7451775" y="-25400"/>
              <a:chExt cx="1718001" cy="400200"/>
            </a:xfrm>
          </p:grpSpPr>
          <p:sp>
            <p:nvSpPr>
              <p:cNvPr id="204" name="Google Shape;204;p18"/>
              <p:cNvSpPr/>
              <p:nvPr/>
            </p:nvSpPr>
            <p:spPr>
              <a:xfrm>
                <a:off x="7491276" y="-22100"/>
                <a:ext cx="1678500" cy="393600"/>
              </a:xfrm>
              <a:prstGeom prst="rect">
                <a:avLst/>
              </a:prstGeom>
              <a:noFill/>
              <a:ln cap="rnd" cmpd="sng" w="9525">
                <a:solidFill>
                  <a:srgbClr val="6FBEA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8"/>
              <p:cNvSpPr txBox="1"/>
              <p:nvPr/>
            </p:nvSpPr>
            <p:spPr>
              <a:xfrm>
                <a:off x="7451775" y="21932"/>
                <a:ext cx="10254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800">
                    <a:solidFill>
                      <a:schemeClr val="dk2"/>
                    </a:solidFill>
                  </a:rPr>
                  <a:t>Presented by:</a:t>
                </a:r>
                <a:endParaRPr sz="800">
                  <a:solidFill>
                    <a:schemeClr val="dk2"/>
                  </a:solidFill>
                </a:endParaRPr>
              </a:p>
            </p:txBody>
          </p:sp>
          <p:sp>
            <p:nvSpPr>
              <p:cNvPr id="206" name="Google Shape;206;p18"/>
              <p:cNvSpPr txBox="1"/>
              <p:nvPr/>
            </p:nvSpPr>
            <p:spPr>
              <a:xfrm>
                <a:off x="8270100" y="-25400"/>
                <a:ext cx="87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s">
                    <a:solidFill>
                      <a:srgbClr val="6FBEAE"/>
                    </a:solidFill>
                  </a:rPr>
                  <a:t>Rosana</a:t>
                </a:r>
                <a:endParaRPr i="1"/>
              </a:p>
            </p:txBody>
          </p:sp>
        </p:grpSp>
        <p:sp>
          <p:nvSpPr>
            <p:cNvPr id="207" name="Google Shape;207;p18"/>
            <p:cNvSpPr txBox="1"/>
            <p:nvPr/>
          </p:nvSpPr>
          <p:spPr>
            <a:xfrm>
              <a:off x="7452103" y="216425"/>
              <a:ext cx="1683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800">
                  <a:solidFill>
                    <a:srgbClr val="83CDBE"/>
                  </a:solidFill>
                </a:rPr>
                <a:t>Team 5</a:t>
              </a:r>
              <a:endParaRPr sz="800">
                <a:solidFill>
                  <a:srgbClr val="83CDBE"/>
                </a:solidFill>
              </a:endParaRPr>
            </a:p>
          </p:txBody>
        </p:sp>
      </p:grpSp>
      <p:pic>
        <p:nvPicPr>
          <p:cNvPr id="208" name="Google Shape;208;p18"/>
          <p:cNvPicPr preferRelativeResize="0"/>
          <p:nvPr/>
        </p:nvPicPr>
        <p:blipFill rotWithShape="1">
          <a:blip r:embed="rId4">
            <a:alphaModFix/>
          </a:blip>
          <a:srcRect b="5874" l="6969" r="9460" t="8111"/>
          <a:stretch/>
        </p:blipFill>
        <p:spPr>
          <a:xfrm>
            <a:off x="2479574" y="1048575"/>
            <a:ext cx="4274649" cy="219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600" y="1605588"/>
            <a:ext cx="1484460" cy="111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8"/>
          <p:cNvSpPr txBox="1"/>
          <p:nvPr/>
        </p:nvSpPr>
        <p:spPr>
          <a:xfrm>
            <a:off x="311700" y="712131"/>
            <a:ext cx="51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38194"/>
                </a:solidFill>
                <a:highlight>
                  <a:schemeClr val="lt1"/>
                </a:highlight>
              </a:rPr>
              <a:t>OF action recognition accuracies</a:t>
            </a:r>
            <a:endParaRPr b="1" sz="1200">
              <a:solidFill>
                <a:srgbClr val="038194"/>
              </a:solidFill>
              <a:highlight>
                <a:schemeClr val="lt1"/>
              </a:highlight>
            </a:endParaRPr>
          </a:p>
        </p:txBody>
      </p:sp>
      <p:sp>
        <p:nvSpPr>
          <p:cNvPr id="211" name="Google Shape;211;p18"/>
          <p:cNvSpPr txBox="1"/>
          <p:nvPr/>
        </p:nvSpPr>
        <p:spPr>
          <a:xfrm>
            <a:off x="884800" y="1313225"/>
            <a:ext cx="1114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6FBEAE"/>
                </a:solidFill>
              </a:rPr>
              <a:t>pull up</a:t>
            </a:r>
            <a:endParaRPr b="1" sz="1600">
              <a:solidFill>
                <a:srgbClr val="6FBEAE"/>
              </a:solidFill>
            </a:endParaRPr>
          </a:p>
        </p:txBody>
      </p:sp>
      <p:sp>
        <p:nvSpPr>
          <p:cNvPr id="212" name="Google Shape;212;p18"/>
          <p:cNvSpPr txBox="1"/>
          <p:nvPr/>
        </p:nvSpPr>
        <p:spPr>
          <a:xfrm>
            <a:off x="392788" y="3839425"/>
            <a:ext cx="2098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just">
              <a:spcBef>
                <a:spcPts val="1000"/>
              </a:spcBef>
              <a:spcAft>
                <a:spcPts val="0"/>
              </a:spcAft>
              <a:buClr>
                <a:srgbClr val="6FBEAE"/>
              </a:buClr>
              <a:buSzPts val="1100"/>
              <a:buChar char="✓"/>
            </a:pPr>
            <a:r>
              <a:rPr lang="es" sz="1100">
                <a:solidFill>
                  <a:schemeClr val="dk1"/>
                </a:solidFill>
              </a:rPr>
              <a:t>Repetitive movement</a:t>
            </a:r>
            <a:endParaRPr b="1" sz="1200"/>
          </a:p>
        </p:txBody>
      </p:sp>
      <p:sp>
        <p:nvSpPr>
          <p:cNvPr id="213" name="Google Shape;213;p18"/>
          <p:cNvSpPr txBox="1"/>
          <p:nvPr/>
        </p:nvSpPr>
        <p:spPr>
          <a:xfrm>
            <a:off x="4014600" y="3296675"/>
            <a:ext cx="1114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D56C73"/>
                </a:solidFill>
              </a:rPr>
              <a:t>sword</a:t>
            </a:r>
            <a:endParaRPr b="1" sz="1600">
              <a:solidFill>
                <a:srgbClr val="D56C73"/>
              </a:solidFill>
            </a:endParaRPr>
          </a:p>
        </p:txBody>
      </p:sp>
      <p:sp>
        <p:nvSpPr>
          <p:cNvPr id="214" name="Google Shape;214;p18"/>
          <p:cNvSpPr txBox="1"/>
          <p:nvPr/>
        </p:nvSpPr>
        <p:spPr>
          <a:xfrm>
            <a:off x="2763375" y="4699975"/>
            <a:ext cx="370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ctr"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1100"/>
              <a:buChar char="𝞦"/>
            </a:pPr>
            <a:r>
              <a:rPr lang="es" sz="1100">
                <a:solidFill>
                  <a:schemeClr val="dk1"/>
                </a:solidFill>
              </a:rPr>
              <a:t>Multiple movements in multiple directions</a:t>
            </a:r>
            <a:endParaRPr b="1" sz="1200"/>
          </a:p>
        </p:txBody>
      </p:sp>
      <p:pic>
        <p:nvPicPr>
          <p:cNvPr id="215" name="Google Shape;215;p18"/>
          <p:cNvPicPr preferRelativeResize="0"/>
          <p:nvPr/>
        </p:nvPicPr>
        <p:blipFill rotWithShape="1">
          <a:blip r:embed="rId6">
            <a:alphaModFix/>
          </a:blip>
          <a:srcRect b="10820" l="0" r="0" t="11388"/>
          <a:stretch/>
        </p:blipFill>
        <p:spPr>
          <a:xfrm>
            <a:off x="4612125" y="3596725"/>
            <a:ext cx="1754639" cy="10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8"/>
          <p:cNvPicPr preferRelativeResize="0"/>
          <p:nvPr/>
        </p:nvPicPr>
        <p:blipFill rotWithShape="1">
          <a:blip r:embed="rId7">
            <a:alphaModFix/>
          </a:blip>
          <a:srcRect b="11401" l="0" r="0" t="11401"/>
          <a:stretch/>
        </p:blipFill>
        <p:spPr>
          <a:xfrm>
            <a:off x="2843925" y="3596725"/>
            <a:ext cx="1768200" cy="10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1600" y="2718925"/>
            <a:ext cx="1484450" cy="1113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24788" y="2774112"/>
            <a:ext cx="1558025" cy="116851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8"/>
          <p:cNvSpPr txBox="1"/>
          <p:nvPr/>
        </p:nvSpPr>
        <p:spPr>
          <a:xfrm>
            <a:off x="7346388" y="1313225"/>
            <a:ext cx="1114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6FBEAE"/>
                </a:solidFill>
              </a:rPr>
              <a:t>golf</a:t>
            </a:r>
            <a:endParaRPr b="1" sz="1600">
              <a:solidFill>
                <a:srgbClr val="6FBEAE"/>
              </a:solidFill>
            </a:endParaRPr>
          </a:p>
        </p:txBody>
      </p:sp>
      <p:sp>
        <p:nvSpPr>
          <p:cNvPr id="220" name="Google Shape;220;p18"/>
          <p:cNvSpPr txBox="1"/>
          <p:nvPr/>
        </p:nvSpPr>
        <p:spPr>
          <a:xfrm>
            <a:off x="6854388" y="3839425"/>
            <a:ext cx="2098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just">
              <a:spcBef>
                <a:spcPts val="1000"/>
              </a:spcBef>
              <a:spcAft>
                <a:spcPts val="0"/>
              </a:spcAft>
              <a:buClr>
                <a:srgbClr val="6FBEAE"/>
              </a:buClr>
              <a:buSzPts val="1100"/>
              <a:buChar char="✓"/>
            </a:pPr>
            <a:r>
              <a:rPr lang="es" sz="1100">
                <a:solidFill>
                  <a:schemeClr val="dk1"/>
                </a:solidFill>
              </a:rPr>
              <a:t>Specific </a:t>
            </a:r>
            <a:r>
              <a:rPr lang="es" sz="1100">
                <a:solidFill>
                  <a:schemeClr val="dk1"/>
                </a:solidFill>
              </a:rPr>
              <a:t>movement</a:t>
            </a:r>
            <a:endParaRPr b="1" sz="1200"/>
          </a:p>
        </p:txBody>
      </p:sp>
      <p:pic>
        <p:nvPicPr>
          <p:cNvPr id="221" name="Google Shape;22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550004" y="654966"/>
            <a:ext cx="39360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8"/>
          <p:cNvSpPr/>
          <p:nvPr/>
        </p:nvSpPr>
        <p:spPr>
          <a:xfrm>
            <a:off x="3866550" y="1493050"/>
            <a:ext cx="56100" cy="1138200"/>
          </a:xfrm>
          <a:prstGeom prst="rect">
            <a:avLst/>
          </a:prstGeom>
          <a:solidFill>
            <a:srgbClr val="6FBE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8"/>
          <p:cNvSpPr/>
          <p:nvPr/>
        </p:nvSpPr>
        <p:spPr>
          <a:xfrm>
            <a:off x="5283350" y="1246375"/>
            <a:ext cx="56100" cy="1384800"/>
          </a:xfrm>
          <a:prstGeom prst="rect">
            <a:avLst/>
          </a:prstGeom>
          <a:solidFill>
            <a:srgbClr val="6FBEA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8"/>
          <p:cNvSpPr/>
          <p:nvPr/>
        </p:nvSpPr>
        <p:spPr>
          <a:xfrm>
            <a:off x="4503300" y="2534750"/>
            <a:ext cx="56100" cy="966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19"/>
          <p:cNvPicPr preferRelativeResize="0"/>
          <p:nvPr/>
        </p:nvPicPr>
        <p:blipFill rotWithShape="1">
          <a:blip r:embed="rId3">
            <a:alphaModFix/>
          </a:blip>
          <a:srcRect b="12001" l="0" r="0" t="11703"/>
          <a:stretch/>
        </p:blipFill>
        <p:spPr>
          <a:xfrm>
            <a:off x="2791438" y="3965674"/>
            <a:ext cx="1826150" cy="94995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6FBEAE"/>
                </a:solidFill>
              </a:rPr>
              <a:t>Alternative modality</a:t>
            </a:r>
            <a:r>
              <a:rPr lang="es" sz="3200">
                <a:solidFill>
                  <a:srgbClr val="6FBEAE"/>
                </a:solidFill>
              </a:rPr>
              <a:t> </a:t>
            </a:r>
            <a:r>
              <a:rPr b="1" lang="es" sz="3200">
                <a:solidFill>
                  <a:srgbClr val="45818E"/>
                </a:solidFill>
              </a:rPr>
              <a:t>· Comparison</a:t>
            </a:r>
            <a:endParaRPr sz="3200">
              <a:solidFill>
                <a:srgbClr val="6FBEA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t/>
            </a:r>
            <a:endParaRPr b="1" sz="3200">
              <a:solidFill>
                <a:srgbClr val="6FBEAE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2" name="Google Shape;232;p19"/>
          <p:cNvSpPr txBox="1"/>
          <p:nvPr/>
        </p:nvSpPr>
        <p:spPr>
          <a:xfrm>
            <a:off x="0" y="0"/>
            <a:ext cx="17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83CDBE"/>
                </a:solidFill>
              </a:rPr>
              <a:t>Task 1</a:t>
            </a:r>
            <a:endParaRPr sz="100">
              <a:solidFill>
                <a:srgbClr val="83CDBE"/>
              </a:solidFill>
            </a:endParaRPr>
          </a:p>
        </p:txBody>
      </p:sp>
      <p:grpSp>
        <p:nvGrpSpPr>
          <p:cNvPr id="233" name="Google Shape;233;p19"/>
          <p:cNvGrpSpPr/>
          <p:nvPr/>
        </p:nvGrpSpPr>
        <p:grpSpPr>
          <a:xfrm>
            <a:off x="7451775" y="-25400"/>
            <a:ext cx="1718001" cy="400200"/>
            <a:chOff x="7451775" y="-25400"/>
            <a:chExt cx="1718001" cy="400200"/>
          </a:xfrm>
        </p:grpSpPr>
        <p:grpSp>
          <p:nvGrpSpPr>
            <p:cNvPr id="234" name="Google Shape;234;p19"/>
            <p:cNvGrpSpPr/>
            <p:nvPr/>
          </p:nvGrpSpPr>
          <p:grpSpPr>
            <a:xfrm>
              <a:off x="7451775" y="-25400"/>
              <a:ext cx="1718001" cy="400200"/>
              <a:chOff x="7451775" y="-25400"/>
              <a:chExt cx="1718001" cy="400200"/>
            </a:xfrm>
          </p:grpSpPr>
          <p:sp>
            <p:nvSpPr>
              <p:cNvPr id="235" name="Google Shape;235;p19"/>
              <p:cNvSpPr/>
              <p:nvPr/>
            </p:nvSpPr>
            <p:spPr>
              <a:xfrm>
                <a:off x="7491276" y="-22100"/>
                <a:ext cx="1678500" cy="393600"/>
              </a:xfrm>
              <a:prstGeom prst="rect">
                <a:avLst/>
              </a:prstGeom>
              <a:noFill/>
              <a:ln cap="rnd" cmpd="sng" w="9525">
                <a:solidFill>
                  <a:srgbClr val="6FBEA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9"/>
              <p:cNvSpPr txBox="1"/>
              <p:nvPr/>
            </p:nvSpPr>
            <p:spPr>
              <a:xfrm>
                <a:off x="7451775" y="21932"/>
                <a:ext cx="10254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800">
                    <a:solidFill>
                      <a:schemeClr val="dk2"/>
                    </a:solidFill>
                  </a:rPr>
                  <a:t>Presented by:</a:t>
                </a:r>
                <a:endParaRPr sz="800">
                  <a:solidFill>
                    <a:schemeClr val="dk2"/>
                  </a:solidFill>
                </a:endParaRPr>
              </a:p>
            </p:txBody>
          </p:sp>
          <p:sp>
            <p:nvSpPr>
              <p:cNvPr id="237" name="Google Shape;237;p19"/>
              <p:cNvSpPr txBox="1"/>
              <p:nvPr/>
            </p:nvSpPr>
            <p:spPr>
              <a:xfrm>
                <a:off x="8270100" y="-25400"/>
                <a:ext cx="87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s">
                    <a:solidFill>
                      <a:srgbClr val="6FBEAE"/>
                    </a:solidFill>
                  </a:rPr>
                  <a:t>Marcos</a:t>
                </a:r>
                <a:endParaRPr i="1"/>
              </a:p>
            </p:txBody>
          </p:sp>
        </p:grpSp>
        <p:sp>
          <p:nvSpPr>
            <p:cNvPr id="238" name="Google Shape;238;p19"/>
            <p:cNvSpPr txBox="1"/>
            <p:nvPr/>
          </p:nvSpPr>
          <p:spPr>
            <a:xfrm>
              <a:off x="7452103" y="216425"/>
              <a:ext cx="1683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800">
                  <a:solidFill>
                    <a:srgbClr val="83CDBE"/>
                  </a:solidFill>
                </a:rPr>
                <a:t>Team 5</a:t>
              </a:r>
              <a:endParaRPr sz="800">
                <a:solidFill>
                  <a:srgbClr val="83CDBE"/>
                </a:solidFill>
              </a:endParaRPr>
            </a:p>
          </p:txBody>
        </p:sp>
      </p:grpSp>
      <p:pic>
        <p:nvPicPr>
          <p:cNvPr id="239" name="Google Shape;2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975" y="1050726"/>
            <a:ext cx="4990650" cy="24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9"/>
          <p:cNvSpPr txBox="1"/>
          <p:nvPr/>
        </p:nvSpPr>
        <p:spPr>
          <a:xfrm>
            <a:off x="5746350" y="1370275"/>
            <a:ext cx="300000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38194"/>
                </a:solidFill>
              </a:rPr>
              <a:t>Positive Impact on Certain Actions by using Optical Flow</a:t>
            </a:r>
            <a:endParaRPr b="1" sz="1100">
              <a:solidFill>
                <a:srgbClr val="038194"/>
              </a:solidFill>
            </a:endParaRPr>
          </a:p>
          <a:p>
            <a:pPr indent="-298450" lvl="0" marL="457200" rtl="0" algn="just">
              <a:spcBef>
                <a:spcPts val="1000"/>
              </a:spcBef>
              <a:spcAft>
                <a:spcPts val="0"/>
              </a:spcAft>
              <a:buClr>
                <a:srgbClr val="6FBEAE"/>
              </a:buClr>
              <a:buSzPts val="1100"/>
              <a:buChar char="✓"/>
            </a:pPr>
            <a:r>
              <a:rPr lang="es" sz="1100">
                <a:solidFill>
                  <a:schemeClr val="dk1"/>
                </a:solidFill>
              </a:rPr>
              <a:t>Dynamic Motion Patterns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spcBef>
                <a:spcPts val="1000"/>
              </a:spcBef>
              <a:spcAft>
                <a:spcPts val="0"/>
              </a:spcAft>
              <a:buClr>
                <a:srgbClr val="6FBEAE"/>
              </a:buClr>
              <a:buSzPts val="1100"/>
              <a:buChar char="✓"/>
            </a:pPr>
            <a:r>
              <a:rPr lang="es" sz="1100">
                <a:solidFill>
                  <a:schemeClr val="dk1"/>
                </a:solidFill>
              </a:rPr>
              <a:t>Spatial-Temporal Relationships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spcBef>
                <a:spcPts val="1000"/>
              </a:spcBef>
              <a:spcAft>
                <a:spcPts val="0"/>
              </a:spcAft>
              <a:buClr>
                <a:srgbClr val="6FBEAE"/>
              </a:buClr>
              <a:buSzPts val="1100"/>
              <a:buChar char="✓"/>
            </a:pPr>
            <a:r>
              <a:rPr lang="es" sz="1100">
                <a:solidFill>
                  <a:schemeClr val="dk1"/>
                </a:solidFill>
              </a:rPr>
              <a:t>Consistency in Motion Direction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spcBef>
                <a:spcPts val="1000"/>
              </a:spcBef>
              <a:spcAft>
                <a:spcPts val="0"/>
              </a:spcAft>
              <a:buClr>
                <a:srgbClr val="6FBEAE"/>
              </a:buClr>
              <a:buSzPts val="1100"/>
              <a:buChar char="✓"/>
            </a:pPr>
            <a:r>
              <a:rPr lang="es" sz="1100">
                <a:solidFill>
                  <a:schemeClr val="dk1"/>
                </a:solidFill>
              </a:rPr>
              <a:t>Videos with very different contexts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241" name="Google Shape;241;p19"/>
          <p:cNvSpPr txBox="1"/>
          <p:nvPr/>
        </p:nvSpPr>
        <p:spPr>
          <a:xfrm>
            <a:off x="63900" y="3611666"/>
            <a:ext cx="441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</a:rPr>
              <a:t>RGB frames</a:t>
            </a:r>
            <a:endParaRPr sz="1100"/>
          </a:p>
        </p:txBody>
      </p:sp>
      <p:sp>
        <p:nvSpPr>
          <p:cNvPr id="242" name="Google Shape;242;p19"/>
          <p:cNvSpPr txBox="1"/>
          <p:nvPr/>
        </p:nvSpPr>
        <p:spPr>
          <a:xfrm>
            <a:off x="4571975" y="3611666"/>
            <a:ext cx="441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</a:rPr>
              <a:t>OF frames</a:t>
            </a:r>
            <a:endParaRPr sz="1100"/>
          </a:p>
        </p:txBody>
      </p:sp>
      <p:sp>
        <p:nvSpPr>
          <p:cNvPr id="243" name="Google Shape;243;p19"/>
          <p:cNvSpPr txBox="1"/>
          <p:nvPr/>
        </p:nvSpPr>
        <p:spPr>
          <a:xfrm>
            <a:off x="311700" y="712131"/>
            <a:ext cx="51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38194"/>
                </a:solidFill>
                <a:highlight>
                  <a:schemeClr val="lt1"/>
                </a:highlight>
              </a:rPr>
              <a:t>Relative improvement per class with respect to RGB</a:t>
            </a:r>
            <a:r>
              <a:rPr b="1" baseline="30000" lang="es" sz="1200">
                <a:solidFill>
                  <a:srgbClr val="038194"/>
                </a:solidFill>
                <a:highlight>
                  <a:schemeClr val="lt1"/>
                </a:highlight>
              </a:rPr>
              <a:t>W6</a:t>
            </a:r>
            <a:r>
              <a:rPr b="1" lang="es" sz="1200">
                <a:solidFill>
                  <a:srgbClr val="038194"/>
                </a:solidFill>
                <a:highlight>
                  <a:schemeClr val="lt1"/>
                </a:highlight>
              </a:rPr>
              <a:t>  </a:t>
            </a:r>
            <a:endParaRPr b="1" sz="1200">
              <a:solidFill>
                <a:srgbClr val="038194"/>
              </a:solidFill>
              <a:highlight>
                <a:schemeClr val="lt1"/>
              </a:highlight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3072000" y="34206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6FBEAE"/>
                </a:solidFill>
              </a:rPr>
              <a:t>Positive </a:t>
            </a:r>
            <a:r>
              <a:rPr b="1" lang="es" sz="1100">
                <a:solidFill>
                  <a:srgbClr val="6FBEAE"/>
                </a:solidFill>
              </a:rPr>
              <a:t>example: jump</a:t>
            </a:r>
            <a:endParaRPr>
              <a:solidFill>
                <a:srgbClr val="6FBEAE"/>
              </a:solidFill>
            </a:endParaRPr>
          </a:p>
        </p:txBody>
      </p:sp>
      <p:pic>
        <p:nvPicPr>
          <p:cNvPr id="245" name="Google Shape;24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750" y="3965675"/>
            <a:ext cx="1940625" cy="7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2413" y="4193273"/>
            <a:ext cx="1533676" cy="884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8675" y="3976950"/>
            <a:ext cx="1613775" cy="93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35650" y="3976950"/>
            <a:ext cx="1533679" cy="8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9"/>
          <p:cNvSpPr txBox="1"/>
          <p:nvPr/>
        </p:nvSpPr>
        <p:spPr>
          <a:xfrm>
            <a:off x="5275738" y="4873050"/>
            <a:ext cx="14535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First frames	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50" name="Google Shape;250;p19"/>
          <p:cNvSpPr txBox="1"/>
          <p:nvPr/>
        </p:nvSpPr>
        <p:spPr>
          <a:xfrm>
            <a:off x="6938800" y="4873050"/>
            <a:ext cx="1453500" cy="17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Last </a:t>
            </a:r>
            <a:r>
              <a:rPr lang="es" sz="1000">
                <a:solidFill>
                  <a:schemeClr val="dk2"/>
                </a:solidFill>
              </a:rPr>
              <a:t>frames	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51" name="Google Shape;251;p19"/>
          <p:cNvSpPr/>
          <p:nvPr/>
        </p:nvSpPr>
        <p:spPr>
          <a:xfrm>
            <a:off x="6374650" y="4869900"/>
            <a:ext cx="102600" cy="173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387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9"/>
          <p:cNvSpPr/>
          <p:nvPr/>
        </p:nvSpPr>
        <p:spPr>
          <a:xfrm rot="10800000">
            <a:off x="8072850" y="4873050"/>
            <a:ext cx="102600" cy="1731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9FF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9"/>
          <p:cNvSpPr txBox="1"/>
          <p:nvPr/>
        </p:nvSpPr>
        <p:spPr>
          <a:xfrm>
            <a:off x="-72625" y="4779450"/>
            <a:ext cx="1718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solidFill>
                  <a:schemeClr val="dk2"/>
                </a:solidFill>
              </a:rPr>
              <a:t>Different contexts</a:t>
            </a:r>
            <a:endParaRPr b="1" sz="1000">
              <a:solidFill>
                <a:schemeClr val="dk2"/>
              </a:solidFill>
            </a:endParaRPr>
          </a:p>
        </p:txBody>
      </p:sp>
      <p:pic>
        <p:nvPicPr>
          <p:cNvPr id="254" name="Google Shape;254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72454" y="3766741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6FBEAE"/>
                </a:solidFill>
              </a:rPr>
              <a:t>Alternative modality</a:t>
            </a:r>
            <a:r>
              <a:rPr lang="es" sz="3200">
                <a:solidFill>
                  <a:srgbClr val="6FBEAE"/>
                </a:solidFill>
              </a:rPr>
              <a:t> </a:t>
            </a:r>
            <a:r>
              <a:rPr b="1" lang="es" sz="3200">
                <a:solidFill>
                  <a:srgbClr val="45818E"/>
                </a:solidFill>
              </a:rPr>
              <a:t>· Comparison</a:t>
            </a:r>
            <a:endParaRPr sz="3200">
              <a:solidFill>
                <a:srgbClr val="6FBEA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t/>
            </a:r>
            <a:endParaRPr b="1" sz="3200">
              <a:solidFill>
                <a:srgbClr val="6FBEAE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0"/>
          <p:cNvSpPr txBox="1"/>
          <p:nvPr>
            <p:ph idx="12" type="sldNum"/>
          </p:nvPr>
        </p:nvSpPr>
        <p:spPr>
          <a:xfrm>
            <a:off x="8595308" y="482219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1" name="Google Shape;261;p20"/>
          <p:cNvSpPr txBox="1"/>
          <p:nvPr/>
        </p:nvSpPr>
        <p:spPr>
          <a:xfrm>
            <a:off x="0" y="0"/>
            <a:ext cx="17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83CDBE"/>
                </a:solidFill>
              </a:rPr>
              <a:t>Task 1</a:t>
            </a:r>
            <a:endParaRPr sz="100">
              <a:solidFill>
                <a:srgbClr val="83CDBE"/>
              </a:solidFill>
            </a:endParaRPr>
          </a:p>
        </p:txBody>
      </p:sp>
      <p:grpSp>
        <p:nvGrpSpPr>
          <p:cNvPr id="262" name="Google Shape;262;p20"/>
          <p:cNvGrpSpPr/>
          <p:nvPr/>
        </p:nvGrpSpPr>
        <p:grpSpPr>
          <a:xfrm>
            <a:off x="7451775" y="-25400"/>
            <a:ext cx="1718001" cy="400200"/>
            <a:chOff x="7451775" y="-25400"/>
            <a:chExt cx="1718001" cy="400200"/>
          </a:xfrm>
        </p:grpSpPr>
        <p:grpSp>
          <p:nvGrpSpPr>
            <p:cNvPr id="263" name="Google Shape;263;p20"/>
            <p:cNvGrpSpPr/>
            <p:nvPr/>
          </p:nvGrpSpPr>
          <p:grpSpPr>
            <a:xfrm>
              <a:off x="7451775" y="-25400"/>
              <a:ext cx="1718001" cy="400200"/>
              <a:chOff x="7451775" y="-25400"/>
              <a:chExt cx="1718001" cy="400200"/>
            </a:xfrm>
          </p:grpSpPr>
          <p:sp>
            <p:nvSpPr>
              <p:cNvPr id="264" name="Google Shape;264;p20"/>
              <p:cNvSpPr/>
              <p:nvPr/>
            </p:nvSpPr>
            <p:spPr>
              <a:xfrm>
                <a:off x="7491276" y="-22100"/>
                <a:ext cx="1678500" cy="393600"/>
              </a:xfrm>
              <a:prstGeom prst="rect">
                <a:avLst/>
              </a:prstGeom>
              <a:noFill/>
              <a:ln cap="rnd" cmpd="sng" w="9525">
                <a:solidFill>
                  <a:srgbClr val="6FBEA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0"/>
              <p:cNvSpPr txBox="1"/>
              <p:nvPr/>
            </p:nvSpPr>
            <p:spPr>
              <a:xfrm>
                <a:off x="7451775" y="21932"/>
                <a:ext cx="10254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800">
                    <a:solidFill>
                      <a:schemeClr val="dk2"/>
                    </a:solidFill>
                  </a:rPr>
                  <a:t>Presented by:</a:t>
                </a:r>
                <a:endParaRPr sz="800">
                  <a:solidFill>
                    <a:schemeClr val="dk2"/>
                  </a:solidFill>
                </a:endParaRPr>
              </a:p>
            </p:txBody>
          </p:sp>
          <p:sp>
            <p:nvSpPr>
              <p:cNvPr id="266" name="Google Shape;266;p20"/>
              <p:cNvSpPr txBox="1"/>
              <p:nvPr/>
            </p:nvSpPr>
            <p:spPr>
              <a:xfrm>
                <a:off x="8270100" y="-25400"/>
                <a:ext cx="87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s">
                    <a:solidFill>
                      <a:srgbClr val="6FBEAE"/>
                    </a:solidFill>
                  </a:rPr>
                  <a:t>Marcos</a:t>
                </a:r>
                <a:endParaRPr i="1"/>
              </a:p>
            </p:txBody>
          </p:sp>
        </p:grpSp>
        <p:sp>
          <p:nvSpPr>
            <p:cNvPr id="267" name="Google Shape;267;p20"/>
            <p:cNvSpPr txBox="1"/>
            <p:nvPr/>
          </p:nvSpPr>
          <p:spPr>
            <a:xfrm>
              <a:off x="7452103" y="216425"/>
              <a:ext cx="1683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800">
                  <a:solidFill>
                    <a:srgbClr val="83CDBE"/>
                  </a:solidFill>
                </a:rPr>
                <a:t>Team 5</a:t>
              </a:r>
              <a:endParaRPr sz="800">
                <a:solidFill>
                  <a:srgbClr val="83CDBE"/>
                </a:solidFill>
              </a:endParaRPr>
            </a:p>
          </p:txBody>
        </p:sp>
      </p:grpSp>
      <p:pic>
        <p:nvPicPr>
          <p:cNvPr id="268" name="Google Shape;26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75" y="1050726"/>
            <a:ext cx="4990650" cy="24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0"/>
          <p:cNvSpPr txBox="1"/>
          <p:nvPr/>
        </p:nvSpPr>
        <p:spPr>
          <a:xfrm>
            <a:off x="5832300" y="647100"/>
            <a:ext cx="3000000" cy="29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038194"/>
                </a:solidFill>
              </a:rPr>
              <a:t>Challenges Limiting Optical Flow Performance</a:t>
            </a:r>
            <a:endParaRPr b="1" sz="1100">
              <a:solidFill>
                <a:srgbClr val="038194"/>
              </a:solidFill>
            </a:endParaRPr>
          </a:p>
          <a:p>
            <a:pPr indent="-298450" lvl="0" marL="457200" rtl="0" algn="just"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1100"/>
              <a:buChar char="𝞦"/>
            </a:pPr>
            <a:r>
              <a:rPr lang="es" sz="1100">
                <a:solidFill>
                  <a:schemeClr val="dk1"/>
                </a:solidFill>
              </a:rPr>
              <a:t>Limited Motion Information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1100"/>
              <a:buChar char="𝞦"/>
            </a:pPr>
            <a:r>
              <a:rPr lang="es" sz="1100">
                <a:solidFill>
                  <a:schemeClr val="dk1"/>
                </a:solidFill>
              </a:rPr>
              <a:t>Complex Background Interference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just"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1100"/>
              <a:buChar char="𝞦"/>
            </a:pPr>
            <a:r>
              <a:rPr lang="es" sz="1100">
                <a:solidFill>
                  <a:schemeClr val="dk1"/>
                </a:solidFill>
              </a:rPr>
              <a:t>Limited Discriminative Motion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pic>
        <p:nvPicPr>
          <p:cNvPr id="270" name="Google Shape;270;p20"/>
          <p:cNvPicPr preferRelativeResize="0"/>
          <p:nvPr/>
        </p:nvPicPr>
        <p:blipFill rotWithShape="1">
          <a:blip r:embed="rId4">
            <a:alphaModFix/>
          </a:blip>
          <a:srcRect b="10015" l="0" r="0" t="0"/>
          <a:stretch/>
        </p:blipFill>
        <p:spPr>
          <a:xfrm>
            <a:off x="4572000" y="3821309"/>
            <a:ext cx="4412949" cy="11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0"/>
          <p:cNvPicPr preferRelativeResize="0"/>
          <p:nvPr/>
        </p:nvPicPr>
        <p:blipFill rotWithShape="1">
          <a:blip r:embed="rId5">
            <a:alphaModFix/>
          </a:blip>
          <a:srcRect b="9206" l="0" r="0" t="0"/>
          <a:stretch/>
        </p:blipFill>
        <p:spPr>
          <a:xfrm>
            <a:off x="63900" y="3894925"/>
            <a:ext cx="4412949" cy="10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0"/>
          <p:cNvSpPr txBox="1"/>
          <p:nvPr/>
        </p:nvSpPr>
        <p:spPr>
          <a:xfrm>
            <a:off x="63900" y="3611666"/>
            <a:ext cx="441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</a:rPr>
              <a:t>RGB frames</a:t>
            </a:r>
            <a:endParaRPr sz="1100"/>
          </a:p>
        </p:txBody>
      </p:sp>
      <p:sp>
        <p:nvSpPr>
          <p:cNvPr id="273" name="Google Shape;273;p20"/>
          <p:cNvSpPr txBox="1"/>
          <p:nvPr/>
        </p:nvSpPr>
        <p:spPr>
          <a:xfrm>
            <a:off x="4571975" y="3611666"/>
            <a:ext cx="4413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chemeClr val="dk2"/>
                </a:solidFill>
              </a:rPr>
              <a:t>OF frames</a:t>
            </a:r>
            <a:endParaRPr sz="1100"/>
          </a:p>
        </p:txBody>
      </p:sp>
      <p:sp>
        <p:nvSpPr>
          <p:cNvPr id="274" name="Google Shape;274;p20"/>
          <p:cNvSpPr/>
          <p:nvPr/>
        </p:nvSpPr>
        <p:spPr>
          <a:xfrm>
            <a:off x="110875" y="4365925"/>
            <a:ext cx="8834400" cy="11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0"/>
          <p:cNvSpPr txBox="1"/>
          <p:nvPr/>
        </p:nvSpPr>
        <p:spPr>
          <a:xfrm>
            <a:off x="3072000" y="342067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100">
                <a:solidFill>
                  <a:srgbClr val="C00000"/>
                </a:solidFill>
              </a:rPr>
              <a:t>Negative example: push</a:t>
            </a:r>
            <a:endParaRPr>
              <a:solidFill>
                <a:srgbClr val="C00000"/>
              </a:solidFill>
            </a:endParaRPr>
          </a:p>
        </p:txBody>
      </p:sp>
      <p:cxnSp>
        <p:nvCxnSpPr>
          <p:cNvPr id="276" name="Google Shape;276;p20"/>
          <p:cNvCxnSpPr/>
          <p:nvPr/>
        </p:nvCxnSpPr>
        <p:spPr>
          <a:xfrm>
            <a:off x="4520606" y="4072075"/>
            <a:ext cx="0" cy="67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20"/>
          <p:cNvSpPr txBox="1"/>
          <p:nvPr/>
        </p:nvSpPr>
        <p:spPr>
          <a:xfrm>
            <a:off x="311700" y="712131"/>
            <a:ext cx="51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38194"/>
                </a:solidFill>
                <a:highlight>
                  <a:schemeClr val="lt1"/>
                </a:highlight>
              </a:rPr>
              <a:t>Relative worsening per class with respect to RGB</a:t>
            </a:r>
            <a:r>
              <a:rPr b="1" baseline="30000" lang="es" sz="1200">
                <a:solidFill>
                  <a:srgbClr val="038194"/>
                </a:solidFill>
                <a:highlight>
                  <a:schemeClr val="lt1"/>
                </a:highlight>
              </a:rPr>
              <a:t>W6</a:t>
            </a:r>
            <a:r>
              <a:rPr b="1" lang="es" sz="1200">
                <a:solidFill>
                  <a:srgbClr val="038194"/>
                </a:solidFill>
                <a:highlight>
                  <a:schemeClr val="lt1"/>
                </a:highlight>
              </a:rPr>
              <a:t>  </a:t>
            </a:r>
            <a:endParaRPr b="1" sz="1200">
              <a:solidFill>
                <a:srgbClr val="038194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1"/>
          <p:cNvSpPr txBox="1"/>
          <p:nvPr/>
        </p:nvSpPr>
        <p:spPr>
          <a:xfrm>
            <a:off x="1596625" y="2013433"/>
            <a:ext cx="5082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1155CC"/>
                </a:solidFill>
              </a:rPr>
              <a:t>RGB</a:t>
            </a:r>
            <a:endParaRPr b="1" sz="900">
              <a:solidFill>
                <a:srgbClr val="1155CC"/>
              </a:solidFill>
            </a:endParaRPr>
          </a:p>
        </p:txBody>
      </p:sp>
      <p:sp>
        <p:nvSpPr>
          <p:cNvPr id="283" name="Google Shape;283;p21"/>
          <p:cNvSpPr txBox="1"/>
          <p:nvPr/>
        </p:nvSpPr>
        <p:spPr>
          <a:xfrm>
            <a:off x="1530025" y="2329853"/>
            <a:ext cx="6414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rgbClr val="990000"/>
                </a:solidFill>
              </a:rPr>
              <a:t>OF</a:t>
            </a:r>
            <a:endParaRPr b="1" sz="900">
              <a:solidFill>
                <a:srgbClr val="990000"/>
              </a:solidFill>
            </a:endParaRPr>
          </a:p>
        </p:txBody>
      </p:sp>
      <p:sp>
        <p:nvSpPr>
          <p:cNvPr id="284" name="Google Shape;284;p2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200">
                <a:solidFill>
                  <a:srgbClr val="6FBEAE"/>
                </a:solidFill>
              </a:rPr>
              <a:t>Multimodal approach </a:t>
            </a:r>
            <a:r>
              <a:rPr b="1" lang="es" sz="2866">
                <a:solidFill>
                  <a:srgbClr val="45818E"/>
                </a:solidFill>
              </a:rPr>
              <a:t>·</a:t>
            </a:r>
            <a:r>
              <a:rPr b="1" lang="es" sz="3200">
                <a:solidFill>
                  <a:srgbClr val="45818E"/>
                </a:solidFill>
              </a:rPr>
              <a:t> </a:t>
            </a:r>
            <a:r>
              <a:rPr b="1" lang="es" sz="2755">
                <a:solidFill>
                  <a:srgbClr val="45818E"/>
                </a:solidFill>
              </a:rPr>
              <a:t>Class score-level fusion</a:t>
            </a:r>
            <a:endParaRPr b="1" sz="2755">
              <a:solidFill>
                <a:srgbClr val="6FBEA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t/>
            </a:r>
            <a:endParaRPr b="1" sz="3200">
              <a:solidFill>
                <a:srgbClr val="6FBEAE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6" name="Google Shape;286;p21"/>
          <p:cNvSpPr txBox="1"/>
          <p:nvPr/>
        </p:nvSpPr>
        <p:spPr>
          <a:xfrm>
            <a:off x="0" y="0"/>
            <a:ext cx="17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83CDBE"/>
                </a:solidFill>
              </a:rPr>
              <a:t>Task 2.1</a:t>
            </a:r>
            <a:endParaRPr sz="100">
              <a:solidFill>
                <a:srgbClr val="83CDBE"/>
              </a:solidFill>
            </a:endParaRPr>
          </a:p>
        </p:txBody>
      </p:sp>
      <p:graphicFrame>
        <p:nvGraphicFramePr>
          <p:cNvPr id="287" name="Google Shape;287;p21"/>
          <p:cNvGraphicFramePr/>
          <p:nvPr/>
        </p:nvGraphicFramePr>
        <p:xfrm>
          <a:off x="85991" y="3418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{8EE12AE6-6574-404B-A244-60E774109192}</a:tableStyleId>
              </a:tblPr>
              <a:tblGrid>
                <a:gridCol w="801425"/>
                <a:gridCol w="712150"/>
                <a:gridCol w="731750"/>
                <a:gridCol w="731750"/>
                <a:gridCol w="731750"/>
                <a:gridCol w="731750"/>
                <a:gridCol w="731750"/>
                <a:gridCol w="731750"/>
                <a:gridCol w="731750"/>
                <a:gridCol w="731750"/>
                <a:gridCol w="731750"/>
                <a:gridCol w="731750"/>
              </a:tblGrid>
              <a:tr h="496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Weights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lt1"/>
                          </a:solidFill>
                        </a:rPr>
                        <a:t>Only RGB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900">
                          <a:solidFill>
                            <a:schemeClr val="lt1"/>
                          </a:solidFill>
                        </a:rPr>
                        <a:t>RGB</a:t>
                      </a:r>
                      <a:r>
                        <a:rPr lang="es" sz="900">
                          <a:solidFill>
                            <a:schemeClr val="lt1"/>
                          </a:solidFill>
                        </a:rPr>
                        <a:t>=0.9</a:t>
                      </a:r>
                      <a:br>
                        <a:rPr lang="es" sz="900">
                          <a:solidFill>
                            <a:schemeClr val="lt1"/>
                          </a:solidFill>
                        </a:rPr>
                      </a:br>
                      <a:r>
                        <a:rPr lang="es" sz="900">
                          <a:solidFill>
                            <a:schemeClr val="lt1"/>
                          </a:solidFill>
                        </a:rPr>
                        <a:t>OF=0.1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8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900">
                          <a:solidFill>
                            <a:schemeClr val="lt1"/>
                          </a:solidFill>
                        </a:rPr>
                        <a:t>RGB</a:t>
                      </a:r>
                      <a:r>
                        <a:rPr lang="es" sz="900">
                          <a:solidFill>
                            <a:schemeClr val="lt1"/>
                          </a:solidFill>
                        </a:rPr>
                        <a:t>=0.8</a:t>
                      </a:r>
                      <a:br>
                        <a:rPr lang="es" sz="900">
                          <a:solidFill>
                            <a:schemeClr val="lt1"/>
                          </a:solidFill>
                        </a:rPr>
                      </a:br>
                      <a:r>
                        <a:rPr lang="es" sz="900">
                          <a:solidFill>
                            <a:schemeClr val="lt1"/>
                          </a:solidFill>
                        </a:rPr>
                        <a:t>OF=0.2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900">
                          <a:solidFill>
                            <a:schemeClr val="lt1"/>
                          </a:solidFill>
                        </a:rPr>
                        <a:t>RGB</a:t>
                      </a:r>
                      <a:r>
                        <a:rPr lang="es" sz="900">
                          <a:solidFill>
                            <a:schemeClr val="lt1"/>
                          </a:solidFill>
                        </a:rPr>
                        <a:t>=0.7</a:t>
                      </a:r>
                      <a:br>
                        <a:rPr lang="es" sz="900">
                          <a:solidFill>
                            <a:schemeClr val="lt1"/>
                          </a:solidFill>
                        </a:rPr>
                      </a:br>
                      <a:r>
                        <a:rPr lang="es" sz="900">
                          <a:solidFill>
                            <a:schemeClr val="lt1"/>
                          </a:solidFill>
                        </a:rPr>
                        <a:t>OF=0.3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8D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900">
                          <a:solidFill>
                            <a:schemeClr val="lt1"/>
                          </a:solidFill>
                        </a:rPr>
                        <a:t>RGB</a:t>
                      </a:r>
                      <a:r>
                        <a:rPr lang="es" sz="900">
                          <a:solidFill>
                            <a:schemeClr val="lt1"/>
                          </a:solidFill>
                        </a:rPr>
                        <a:t>=0.6</a:t>
                      </a:r>
                      <a:br>
                        <a:rPr lang="es" sz="900">
                          <a:solidFill>
                            <a:schemeClr val="lt1"/>
                          </a:solidFill>
                        </a:rPr>
                      </a:br>
                      <a:r>
                        <a:rPr lang="es" sz="900">
                          <a:solidFill>
                            <a:schemeClr val="lt1"/>
                          </a:solidFill>
                        </a:rPr>
                        <a:t>OF=0.4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88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900">
                          <a:solidFill>
                            <a:schemeClr val="lt1"/>
                          </a:solidFill>
                        </a:rPr>
                        <a:t>RGB</a:t>
                      </a:r>
                      <a:r>
                        <a:rPr lang="es" sz="900">
                          <a:solidFill>
                            <a:schemeClr val="lt1"/>
                          </a:solidFill>
                        </a:rPr>
                        <a:t>=0.5</a:t>
                      </a:r>
                      <a:br>
                        <a:rPr lang="es" sz="900">
                          <a:solidFill>
                            <a:schemeClr val="lt1"/>
                          </a:solidFill>
                        </a:rPr>
                      </a:br>
                      <a:r>
                        <a:rPr lang="es" sz="900">
                          <a:solidFill>
                            <a:schemeClr val="lt1"/>
                          </a:solidFill>
                        </a:rPr>
                        <a:t>OF=0.5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82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900">
                          <a:solidFill>
                            <a:schemeClr val="lt1"/>
                          </a:solidFill>
                        </a:rPr>
                        <a:t>RGB</a:t>
                      </a:r>
                      <a:r>
                        <a:rPr b="1" lang="es" sz="900">
                          <a:solidFill>
                            <a:schemeClr val="lt1"/>
                          </a:solidFill>
                        </a:rPr>
                        <a:t>=0.4</a:t>
                      </a:r>
                      <a:br>
                        <a:rPr b="1" lang="es" sz="900">
                          <a:solidFill>
                            <a:schemeClr val="lt1"/>
                          </a:solidFill>
                        </a:rPr>
                      </a:br>
                      <a:r>
                        <a:rPr b="1" lang="es" sz="900">
                          <a:solidFill>
                            <a:schemeClr val="lt1"/>
                          </a:solidFill>
                        </a:rPr>
                        <a:t>OF=0.6</a:t>
                      </a:r>
                      <a:endParaRPr b="1"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7C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900">
                          <a:solidFill>
                            <a:schemeClr val="lt1"/>
                          </a:solidFill>
                        </a:rPr>
                        <a:t>RGB</a:t>
                      </a:r>
                      <a:r>
                        <a:rPr lang="es" sz="900">
                          <a:solidFill>
                            <a:schemeClr val="lt1"/>
                          </a:solidFill>
                        </a:rPr>
                        <a:t>=0.3</a:t>
                      </a:r>
                      <a:br>
                        <a:rPr lang="es" sz="900">
                          <a:solidFill>
                            <a:schemeClr val="lt1"/>
                          </a:solidFill>
                        </a:rPr>
                      </a:br>
                      <a:r>
                        <a:rPr lang="es" sz="900">
                          <a:solidFill>
                            <a:schemeClr val="lt1"/>
                          </a:solidFill>
                        </a:rPr>
                        <a:t>OF=0.7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77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900">
                          <a:solidFill>
                            <a:schemeClr val="lt1"/>
                          </a:solidFill>
                        </a:rPr>
                        <a:t>RGB</a:t>
                      </a:r>
                      <a:r>
                        <a:rPr lang="es" sz="900">
                          <a:solidFill>
                            <a:schemeClr val="lt1"/>
                          </a:solidFill>
                        </a:rPr>
                        <a:t>=0.2</a:t>
                      </a:r>
                      <a:br>
                        <a:rPr lang="es" sz="900">
                          <a:solidFill>
                            <a:schemeClr val="lt1"/>
                          </a:solidFill>
                        </a:rPr>
                      </a:br>
                      <a:r>
                        <a:rPr lang="es" sz="900">
                          <a:solidFill>
                            <a:schemeClr val="lt1"/>
                          </a:solidFill>
                        </a:rPr>
                        <a:t>OF=0.8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718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900">
                          <a:solidFill>
                            <a:schemeClr val="lt1"/>
                          </a:solidFill>
                        </a:rPr>
                        <a:t>RGB</a:t>
                      </a:r>
                      <a:r>
                        <a:rPr lang="es" sz="900">
                          <a:solidFill>
                            <a:schemeClr val="lt1"/>
                          </a:solidFill>
                        </a:rPr>
                        <a:t>=0.1</a:t>
                      </a:r>
                      <a:br>
                        <a:rPr lang="es" sz="900">
                          <a:solidFill>
                            <a:schemeClr val="lt1"/>
                          </a:solidFill>
                        </a:rPr>
                      </a:br>
                      <a:r>
                        <a:rPr lang="es" sz="900">
                          <a:solidFill>
                            <a:schemeClr val="lt1"/>
                          </a:solidFill>
                        </a:rPr>
                        <a:t>OF=0.9</a:t>
                      </a:r>
                      <a:endParaRPr sz="9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6C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lt1"/>
                          </a:solidFill>
                        </a:rPr>
                        <a:t>Only </a:t>
                      </a:r>
                      <a:br>
                        <a:rPr lang="es" sz="1000">
                          <a:solidFill>
                            <a:schemeClr val="lt1"/>
                          </a:solidFill>
                        </a:rPr>
                      </a:br>
                      <a:r>
                        <a:rPr lang="es" sz="1000">
                          <a:solidFill>
                            <a:schemeClr val="lt1"/>
                          </a:solidFill>
                        </a:rPr>
                        <a:t>OF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Accuracy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lt1"/>
                          </a:solidFill>
                        </a:rPr>
                        <a:t>58.67%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lt1"/>
                          </a:solidFill>
                        </a:rPr>
                        <a:t>59.72%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98D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lt1"/>
                          </a:solidFill>
                        </a:rPr>
                        <a:t>61.50%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3D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lt1"/>
                          </a:solidFill>
                        </a:rPr>
                        <a:t>62.69%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08D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lt1"/>
                          </a:solidFill>
                        </a:rPr>
                        <a:t>63.94%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B88B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lt1"/>
                          </a:solidFill>
                        </a:rPr>
                        <a:t>63.67%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782A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chemeClr val="lt1"/>
                          </a:solidFill>
                        </a:rPr>
                        <a:t>64.14%</a:t>
                      </a:r>
                      <a:endParaRPr b="1"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27C9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lt1"/>
                          </a:solidFill>
                        </a:rPr>
                        <a:t>63.02%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E77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lt1"/>
                          </a:solidFill>
                        </a:rPr>
                        <a:t>59.13%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718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lt1"/>
                          </a:solidFill>
                        </a:rPr>
                        <a:t>53.26%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6C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chemeClr val="lt1"/>
                          </a:solidFill>
                        </a:rPr>
                        <a:t>41.13%</a:t>
                      </a:r>
                      <a:endParaRPr sz="10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</a:tr>
            </a:tbl>
          </a:graphicData>
        </a:graphic>
      </p:graphicFrame>
      <p:sp>
        <p:nvSpPr>
          <p:cNvPr id="288" name="Google Shape;288;p21"/>
          <p:cNvSpPr/>
          <p:nvPr/>
        </p:nvSpPr>
        <p:spPr>
          <a:xfrm>
            <a:off x="2256588" y="2009683"/>
            <a:ext cx="4630800" cy="234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rgb_1                                                    …                                                 rgb_51</a:t>
            </a:r>
            <a:endParaRPr sz="1000"/>
          </a:p>
        </p:txBody>
      </p:sp>
      <p:sp>
        <p:nvSpPr>
          <p:cNvPr id="289" name="Google Shape;289;p21"/>
          <p:cNvSpPr/>
          <p:nvPr/>
        </p:nvSpPr>
        <p:spPr>
          <a:xfrm>
            <a:off x="2256588" y="2326103"/>
            <a:ext cx="4630800" cy="234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of_1</a:t>
            </a:r>
            <a:r>
              <a:rPr lang="es" sz="1000"/>
              <a:t>                                                      …                                                   of_51</a:t>
            </a:r>
            <a:endParaRPr sz="1000"/>
          </a:p>
        </p:txBody>
      </p:sp>
      <p:sp>
        <p:nvSpPr>
          <p:cNvPr id="290" name="Google Shape;290;p21"/>
          <p:cNvSpPr txBox="1"/>
          <p:nvPr/>
        </p:nvSpPr>
        <p:spPr>
          <a:xfrm>
            <a:off x="7227225" y="2013433"/>
            <a:ext cx="14727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</a:rPr>
              <a:t>RGB prediction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91" name="Google Shape;291;p21"/>
          <p:cNvSpPr txBox="1"/>
          <p:nvPr/>
        </p:nvSpPr>
        <p:spPr>
          <a:xfrm>
            <a:off x="7227225" y="2329853"/>
            <a:ext cx="14727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</a:rPr>
              <a:t>Optical flow</a:t>
            </a:r>
            <a:r>
              <a:rPr lang="es" sz="900">
                <a:solidFill>
                  <a:schemeClr val="dk1"/>
                </a:solidFill>
              </a:rPr>
              <a:t> prediction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292" name="Google Shape;292;p21"/>
          <p:cNvSpPr/>
          <p:nvPr/>
        </p:nvSpPr>
        <p:spPr>
          <a:xfrm>
            <a:off x="2019800" y="2029633"/>
            <a:ext cx="179100" cy="1947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1"/>
          <p:cNvSpPr/>
          <p:nvPr/>
        </p:nvSpPr>
        <p:spPr>
          <a:xfrm>
            <a:off x="2019800" y="2346053"/>
            <a:ext cx="179100" cy="194700"/>
          </a:xfrm>
          <a:prstGeom prst="mathMultiply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1"/>
          <p:cNvSpPr txBox="1"/>
          <p:nvPr/>
        </p:nvSpPr>
        <p:spPr>
          <a:xfrm>
            <a:off x="357025" y="1452313"/>
            <a:ext cx="1768200" cy="400200"/>
          </a:xfrm>
          <a:prstGeom prst="rect">
            <a:avLst/>
          </a:prstGeom>
          <a:noFill/>
          <a:ln cap="flat" cmpd="sng" w="9525">
            <a:solidFill>
              <a:srgbClr val="83CD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</a:rPr>
              <a:t>RGB</a:t>
            </a:r>
            <a:r>
              <a:rPr lang="es" sz="900">
                <a:solidFill>
                  <a:schemeClr val="dk1"/>
                </a:solidFill>
              </a:rPr>
              <a:t> </a:t>
            </a:r>
            <a:r>
              <a:rPr lang="es" sz="800">
                <a:solidFill>
                  <a:srgbClr val="1F1F1F"/>
                </a:solidFill>
              </a:rPr>
              <a:t>∈ {0.0, 0.1, 0.2, …, 0.9, 1.0}</a:t>
            </a:r>
            <a:endParaRPr sz="800">
              <a:solidFill>
                <a:srgbClr val="1F1F1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1F1F1F"/>
                </a:solidFill>
              </a:rPr>
              <a:t>OF = 1 - N</a:t>
            </a:r>
            <a:endParaRPr sz="800">
              <a:solidFill>
                <a:srgbClr val="1F1F1F"/>
              </a:solidFill>
            </a:endParaRPr>
          </a:p>
        </p:txBody>
      </p:sp>
      <p:sp>
        <p:nvSpPr>
          <p:cNvPr id="295" name="Google Shape;295;p21"/>
          <p:cNvSpPr/>
          <p:nvPr/>
        </p:nvSpPr>
        <p:spPr>
          <a:xfrm>
            <a:off x="1325100" y="2291809"/>
            <a:ext cx="263400" cy="2634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1"/>
          <p:cNvSpPr/>
          <p:nvPr/>
        </p:nvSpPr>
        <p:spPr>
          <a:xfrm>
            <a:off x="197175" y="2597250"/>
            <a:ext cx="8000400" cy="1485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1"/>
          <p:cNvSpPr/>
          <p:nvPr/>
        </p:nvSpPr>
        <p:spPr>
          <a:xfrm>
            <a:off x="2256588" y="2796469"/>
            <a:ext cx="4630800" cy="2346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mm</a:t>
            </a:r>
            <a:r>
              <a:rPr lang="es" sz="1000"/>
              <a:t>_1                                                   …                                                mm_51</a:t>
            </a:r>
            <a:endParaRPr sz="1000"/>
          </a:p>
        </p:txBody>
      </p:sp>
      <p:sp>
        <p:nvSpPr>
          <p:cNvPr id="298" name="Google Shape;298;p21"/>
          <p:cNvSpPr txBox="1"/>
          <p:nvPr/>
        </p:nvSpPr>
        <p:spPr>
          <a:xfrm>
            <a:off x="1588500" y="2723988"/>
            <a:ext cx="735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2"/>
                </a:solidFill>
              </a:rPr>
              <a:t>argmax </a:t>
            </a:r>
            <a:r>
              <a:rPr lang="es" sz="1500">
                <a:solidFill>
                  <a:schemeClr val="dk2"/>
                </a:solidFill>
              </a:rPr>
              <a:t>(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99" name="Google Shape;299;p21"/>
          <p:cNvSpPr txBox="1"/>
          <p:nvPr/>
        </p:nvSpPr>
        <p:spPr>
          <a:xfrm>
            <a:off x="6582927" y="2723988"/>
            <a:ext cx="735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</a:rPr>
              <a:t>)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300" name="Google Shape;300;p21"/>
          <p:cNvSpPr/>
          <p:nvPr/>
        </p:nvSpPr>
        <p:spPr>
          <a:xfrm>
            <a:off x="7134400" y="2839519"/>
            <a:ext cx="179100" cy="14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1"/>
          <p:cNvSpPr txBox="1"/>
          <p:nvPr/>
        </p:nvSpPr>
        <p:spPr>
          <a:xfrm>
            <a:off x="7227225" y="2800219"/>
            <a:ext cx="14727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dk1"/>
                </a:solidFill>
              </a:rPr>
              <a:t>Final prediction</a:t>
            </a:r>
            <a:endParaRPr b="1" sz="900">
              <a:solidFill>
                <a:schemeClr val="dk1"/>
              </a:solidFill>
            </a:endParaRPr>
          </a:p>
        </p:txBody>
      </p:sp>
      <p:sp>
        <p:nvSpPr>
          <p:cNvPr id="302" name="Google Shape;302;p21"/>
          <p:cNvSpPr txBox="1"/>
          <p:nvPr/>
        </p:nvSpPr>
        <p:spPr>
          <a:xfrm>
            <a:off x="357025" y="1232453"/>
            <a:ext cx="14727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accent5"/>
                </a:solidFill>
              </a:rPr>
              <a:t>where:</a:t>
            </a:r>
            <a:endParaRPr b="1" sz="900">
              <a:solidFill>
                <a:schemeClr val="accent5"/>
              </a:solidFill>
            </a:endParaRPr>
          </a:p>
        </p:txBody>
      </p:sp>
      <p:sp>
        <p:nvSpPr>
          <p:cNvPr id="303" name="Google Shape;303;p21"/>
          <p:cNvSpPr/>
          <p:nvPr/>
        </p:nvSpPr>
        <p:spPr>
          <a:xfrm rot="-5400000">
            <a:off x="5530341" y="4396072"/>
            <a:ext cx="179100" cy="148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27C9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1"/>
          <p:cNvSpPr txBox="1"/>
          <p:nvPr/>
        </p:nvSpPr>
        <p:spPr>
          <a:xfrm>
            <a:off x="4883541" y="4574715"/>
            <a:ext cx="1472700" cy="2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900">
                <a:solidFill>
                  <a:schemeClr val="dk1"/>
                </a:solidFill>
              </a:rPr>
              <a:t>Best combination</a:t>
            </a:r>
            <a:endParaRPr b="1" sz="900">
              <a:solidFill>
                <a:schemeClr val="dk1"/>
              </a:solidFill>
            </a:endParaRPr>
          </a:p>
        </p:txBody>
      </p:sp>
      <p:grpSp>
        <p:nvGrpSpPr>
          <p:cNvPr id="305" name="Google Shape;305;p21"/>
          <p:cNvGrpSpPr/>
          <p:nvPr/>
        </p:nvGrpSpPr>
        <p:grpSpPr>
          <a:xfrm>
            <a:off x="7451775" y="-25400"/>
            <a:ext cx="1718001" cy="400200"/>
            <a:chOff x="7451775" y="-25400"/>
            <a:chExt cx="1718001" cy="400200"/>
          </a:xfrm>
        </p:grpSpPr>
        <p:grpSp>
          <p:nvGrpSpPr>
            <p:cNvPr id="306" name="Google Shape;306;p21"/>
            <p:cNvGrpSpPr/>
            <p:nvPr/>
          </p:nvGrpSpPr>
          <p:grpSpPr>
            <a:xfrm>
              <a:off x="7451775" y="-25400"/>
              <a:ext cx="1718001" cy="400200"/>
              <a:chOff x="7451775" y="-25400"/>
              <a:chExt cx="1718001" cy="400200"/>
            </a:xfrm>
          </p:grpSpPr>
          <p:sp>
            <p:nvSpPr>
              <p:cNvPr id="307" name="Google Shape;307;p21"/>
              <p:cNvSpPr/>
              <p:nvPr/>
            </p:nvSpPr>
            <p:spPr>
              <a:xfrm>
                <a:off x="7491276" y="-22100"/>
                <a:ext cx="1678500" cy="393600"/>
              </a:xfrm>
              <a:prstGeom prst="rect">
                <a:avLst/>
              </a:prstGeom>
              <a:noFill/>
              <a:ln cap="rnd" cmpd="sng" w="9525">
                <a:solidFill>
                  <a:srgbClr val="6FBEAE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1"/>
              <p:cNvSpPr txBox="1"/>
              <p:nvPr/>
            </p:nvSpPr>
            <p:spPr>
              <a:xfrm>
                <a:off x="7451775" y="21932"/>
                <a:ext cx="1025400" cy="142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" sz="800">
                    <a:solidFill>
                      <a:schemeClr val="dk2"/>
                    </a:solidFill>
                  </a:rPr>
                  <a:t>Presented by:</a:t>
                </a:r>
                <a:endParaRPr sz="800">
                  <a:solidFill>
                    <a:schemeClr val="dk2"/>
                  </a:solidFill>
                </a:endParaRPr>
              </a:p>
            </p:txBody>
          </p:sp>
          <p:sp>
            <p:nvSpPr>
              <p:cNvPr id="309" name="Google Shape;309;p21"/>
              <p:cNvSpPr txBox="1"/>
              <p:nvPr/>
            </p:nvSpPr>
            <p:spPr>
              <a:xfrm>
                <a:off x="8270100" y="-25400"/>
                <a:ext cx="87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1" lang="es">
                    <a:solidFill>
                      <a:srgbClr val="6FBEAE"/>
                    </a:solidFill>
                  </a:rPr>
                  <a:t>Marcos</a:t>
                </a:r>
                <a:endParaRPr i="1"/>
              </a:p>
            </p:txBody>
          </p:sp>
        </p:grpSp>
        <p:sp>
          <p:nvSpPr>
            <p:cNvPr id="310" name="Google Shape;310;p21"/>
            <p:cNvSpPr txBox="1"/>
            <p:nvPr/>
          </p:nvSpPr>
          <p:spPr>
            <a:xfrm>
              <a:off x="7452103" y="216425"/>
              <a:ext cx="1683300" cy="14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800">
                  <a:solidFill>
                    <a:srgbClr val="83CDBE"/>
                  </a:solidFill>
                </a:rPr>
                <a:t>Team 5</a:t>
              </a:r>
              <a:endParaRPr sz="800">
                <a:solidFill>
                  <a:srgbClr val="83CDBE"/>
                </a:solidFill>
              </a:endParaRPr>
            </a:p>
          </p:txBody>
        </p:sp>
      </p:grpSp>
      <p:cxnSp>
        <p:nvCxnSpPr>
          <p:cNvPr id="311" name="Google Shape;311;p21"/>
          <p:cNvCxnSpPr/>
          <p:nvPr/>
        </p:nvCxnSpPr>
        <p:spPr>
          <a:xfrm>
            <a:off x="5258052" y="3875525"/>
            <a:ext cx="0" cy="63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21"/>
          <p:cNvCxnSpPr/>
          <p:nvPr/>
        </p:nvCxnSpPr>
        <p:spPr>
          <a:xfrm>
            <a:off x="5989637" y="3875525"/>
            <a:ext cx="0" cy="63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" name="Google Shape;313;p21"/>
          <p:cNvSpPr txBox="1"/>
          <p:nvPr/>
        </p:nvSpPr>
        <p:spPr>
          <a:xfrm>
            <a:off x="311700" y="712131"/>
            <a:ext cx="51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038194"/>
                </a:solidFill>
                <a:highlight>
                  <a:schemeClr val="lt1"/>
                </a:highlight>
              </a:rPr>
              <a:t>Late fusion methodology &amp; results</a:t>
            </a:r>
            <a:endParaRPr b="1" sz="1200">
              <a:solidFill>
                <a:srgbClr val="038194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